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75" r:id="rId3"/>
    <p:sldId id="276" r:id="rId4"/>
    <p:sldId id="277" r:id="rId5"/>
    <p:sldId id="294" r:id="rId6"/>
    <p:sldId id="278" r:id="rId7"/>
    <p:sldId id="295" r:id="rId8"/>
    <p:sldId id="279" r:id="rId9"/>
    <p:sldId id="296" r:id="rId10"/>
    <p:sldId id="297" r:id="rId11"/>
    <p:sldId id="280" r:id="rId12"/>
    <p:sldId id="298" r:id="rId13"/>
    <p:sldId id="282" r:id="rId14"/>
    <p:sldId id="299" r:id="rId15"/>
    <p:sldId id="283" r:id="rId16"/>
    <p:sldId id="284" r:id="rId17"/>
    <p:sldId id="285" r:id="rId18"/>
    <p:sldId id="287" r:id="rId19"/>
    <p:sldId id="288" r:id="rId20"/>
    <p:sldId id="286" r:id="rId2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08" autoAdjust="0"/>
  </p:normalViewPr>
  <p:slideViewPr>
    <p:cSldViewPr>
      <p:cViewPr>
        <p:scale>
          <a:sx n="110" d="100"/>
          <a:sy n="110" d="100"/>
        </p:scale>
        <p:origin x="-662" y="614"/>
      </p:cViewPr>
      <p:guideLst>
        <p:guide orient="horz" pos="2160"/>
        <p:guide pos="2880"/>
      </p:guideLst>
    </p:cSldViewPr>
  </p:slideViewPr>
  <p:notesTextViewPr>
    <p:cViewPr>
      <p:scale>
        <a:sx n="1" d="1"/>
        <a:sy n="1" d="1"/>
      </p:scale>
      <p:origin x="0" y="2035"/>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C85BAA-30AB-4D07-8166-B9C594FE9039}" type="datetimeFigureOut">
              <a:rPr lang="da-DK" smtClean="0"/>
              <a:t>22-10-2019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A22D6-50D3-40CC-AF43-35A2B145358C}" type="slidenum">
              <a:rPr lang="da-DK" smtClean="0"/>
              <a:t>‹nr.›</a:t>
            </a:fld>
            <a:endParaRPr lang="da-DK"/>
          </a:p>
        </p:txBody>
      </p:sp>
    </p:spTree>
    <p:extLst>
      <p:ext uri="{BB962C8B-B14F-4D97-AF65-F5344CB8AC3E}">
        <p14:creationId xmlns:p14="http://schemas.microsoft.com/office/powerpoint/2010/main" val="187589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a:t>
            </a:r>
            <a:r>
              <a:rPr lang="da-DK" b="1" baseline="0" dirty="0" smtClean="0"/>
              <a:t> </a:t>
            </a:r>
          </a:p>
          <a:p>
            <a:endParaRPr lang="da-DK" baseline="0" dirty="0" smtClean="0"/>
          </a:p>
          <a:p>
            <a:r>
              <a:rPr lang="da-DK" baseline="0" dirty="0" smtClean="0"/>
              <a:t>Tak for invitationen til dette års konference</a:t>
            </a:r>
          </a:p>
          <a:p>
            <a:r>
              <a:rPr lang="da-DK" baseline="0" dirty="0" smtClean="0"/>
              <a:t>Hvem er vi – mange års erfaring i AT og indenfor disse brancher.</a:t>
            </a:r>
          </a:p>
          <a:p>
            <a:endParaRPr lang="da-DK" baseline="0" dirty="0" smtClean="0"/>
          </a:p>
          <a:p>
            <a:r>
              <a:rPr lang="da-DK" baseline="0" dirty="0" smtClean="0"/>
              <a:t>Hvad er vores erfaringer med brancherne:</a:t>
            </a:r>
          </a:p>
          <a:p>
            <a:endParaRPr lang="da-DK" baseline="0" dirty="0" smtClean="0"/>
          </a:p>
          <a:p>
            <a:r>
              <a:rPr lang="da-DK" baseline="0" dirty="0" smtClean="0"/>
              <a:t>Mette – Tovholder på transport af gods og medarrangør af godstransportaktionerne</a:t>
            </a:r>
          </a:p>
          <a:p>
            <a:r>
              <a:rPr lang="da-DK" baseline="0" dirty="0" smtClean="0"/>
              <a:t>Susanne – kvoterer ulykker inden for alle de brancher, der er repræsenteret i dag og har derfor stor viden på området ift. ulykkesanmeldelser.</a:t>
            </a:r>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1</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Susannes</a:t>
            </a:r>
            <a:r>
              <a:rPr lang="da-DK" b="1" baseline="0" dirty="0" smtClean="0"/>
              <a:t> noter</a:t>
            </a:r>
          </a:p>
          <a:p>
            <a:r>
              <a:rPr lang="da-DK" b="1" baseline="0" dirty="0" smtClean="0"/>
              <a:t>Fald og </a:t>
            </a:r>
            <a:r>
              <a:rPr lang="da-DK" b="1" baseline="0" dirty="0" err="1" smtClean="0"/>
              <a:t>snublen</a:t>
            </a:r>
            <a:r>
              <a:rPr lang="da-DK" b="1" baseline="0" dirty="0" smtClean="0"/>
              <a:t> og  niveau – på grund af ujævnt underlag- glat underlag</a:t>
            </a:r>
            <a:endParaRPr lang="da-DK" b="1" dirty="0"/>
          </a:p>
        </p:txBody>
      </p:sp>
      <p:sp>
        <p:nvSpPr>
          <p:cNvPr id="4" name="Pladsholder til diasnummer 3"/>
          <p:cNvSpPr>
            <a:spLocks noGrp="1"/>
          </p:cNvSpPr>
          <p:nvPr>
            <p:ph type="sldNum" sz="quarter" idx="10"/>
          </p:nvPr>
        </p:nvSpPr>
        <p:spPr/>
        <p:txBody>
          <a:bodyPr/>
          <a:lstStyle/>
          <a:p>
            <a:fld id="{6F5B0A66-197F-4D89-AEA0-CE6CBD16E219}" type="slidenum">
              <a:rPr lang="da-DK" smtClean="0"/>
              <a:t>10</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baseline="0" dirty="0" smtClean="0"/>
              <a:t>Mette:</a:t>
            </a:r>
          </a:p>
          <a:p>
            <a:r>
              <a:rPr lang="da-DK" baseline="0" dirty="0" smtClean="0"/>
              <a:t>Løft af tunge kufferter – pakke </a:t>
            </a:r>
            <a:r>
              <a:rPr lang="da-DK" baseline="0" dirty="0" err="1" smtClean="0"/>
              <a:t>flyrum</a:t>
            </a:r>
            <a:r>
              <a:rPr lang="da-DK" baseline="0" dirty="0" smtClean="0"/>
              <a:t>. Løft af kufferter i busser</a:t>
            </a:r>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11</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a:t>
            </a:r>
          </a:p>
          <a:p>
            <a:r>
              <a:rPr lang="da-DK" dirty="0" smtClean="0"/>
              <a:t>Taxikørsel</a:t>
            </a:r>
            <a:r>
              <a:rPr lang="da-DK" baseline="0" dirty="0" smtClean="0"/>
              <a:t> – bakker ud på liften, falder ned.</a:t>
            </a:r>
          </a:p>
          <a:p>
            <a:endParaRPr lang="da-DK" baseline="0" dirty="0" smtClean="0"/>
          </a:p>
          <a:p>
            <a:r>
              <a:rPr lang="da-DK" baseline="0" dirty="0" smtClean="0"/>
              <a:t>Konflikter ved billet kontrol – billetkøb i busser.</a:t>
            </a:r>
          </a:p>
        </p:txBody>
      </p:sp>
      <p:sp>
        <p:nvSpPr>
          <p:cNvPr id="4" name="Pladsholder til diasnummer 3"/>
          <p:cNvSpPr>
            <a:spLocks noGrp="1"/>
          </p:cNvSpPr>
          <p:nvPr>
            <p:ph type="sldNum" sz="quarter" idx="10"/>
          </p:nvPr>
        </p:nvSpPr>
        <p:spPr/>
        <p:txBody>
          <a:bodyPr/>
          <a:lstStyle/>
          <a:p>
            <a:fld id="{6F5B0A66-197F-4D89-AEA0-CE6CBD16E219}" type="slidenum">
              <a:rPr lang="da-DK" smtClean="0"/>
              <a:t>12</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Susannes noter</a:t>
            </a:r>
          </a:p>
          <a:p>
            <a:r>
              <a:rPr lang="da-DK" b="1" dirty="0" smtClean="0"/>
              <a:t>Påkørsels fare på grund af </a:t>
            </a:r>
            <a:r>
              <a:rPr lang="da-DK" b="1" dirty="0" err="1" smtClean="0"/>
              <a:t>blandeing</a:t>
            </a:r>
            <a:r>
              <a:rPr lang="da-DK" b="1" baseline="0" dirty="0" smtClean="0"/>
              <a:t> mellem gående og kørende – højt ”alamberedskab” under arbejdet for truckkørerne.</a:t>
            </a:r>
          </a:p>
          <a:p>
            <a:r>
              <a:rPr lang="da-DK" b="1" baseline="0" dirty="0" smtClean="0"/>
              <a:t>Tunge løft i dårlige arbejdsstillinger – akut løfteskader.</a:t>
            </a:r>
            <a:endParaRPr lang="da-DK" b="1" dirty="0"/>
          </a:p>
        </p:txBody>
      </p:sp>
      <p:sp>
        <p:nvSpPr>
          <p:cNvPr id="4" name="Pladsholder til diasnummer 3"/>
          <p:cNvSpPr>
            <a:spLocks noGrp="1"/>
          </p:cNvSpPr>
          <p:nvPr>
            <p:ph type="sldNum" sz="quarter" idx="10"/>
          </p:nvPr>
        </p:nvSpPr>
        <p:spPr/>
        <p:txBody>
          <a:bodyPr/>
          <a:lstStyle/>
          <a:p>
            <a:fld id="{6F5B0A66-197F-4D89-AEA0-CE6CBD16E219}" type="slidenum">
              <a:rPr lang="da-DK" smtClean="0"/>
              <a:t>13</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Susannes </a:t>
            </a:r>
            <a:r>
              <a:rPr lang="da-DK" b="1" dirty="0" smtClean="0"/>
              <a:t>noter</a:t>
            </a:r>
          </a:p>
          <a:p>
            <a:r>
              <a:rPr lang="da-DK" b="1" dirty="0" smtClean="0"/>
              <a:t>Risiko for påkørsel</a:t>
            </a:r>
            <a:r>
              <a:rPr lang="da-DK" b="1" baseline="0" dirty="0" smtClean="0"/>
              <a:t> og nedstyrtning af gods .</a:t>
            </a:r>
          </a:p>
          <a:p>
            <a:r>
              <a:rPr lang="da-DK" b="1" baseline="0" dirty="0" smtClean="0"/>
              <a:t>Gods der står ustabilt med risiko for at styrte sammen og ned på chauffører og terminalarbejdere under håndteringen.</a:t>
            </a:r>
            <a:endParaRPr lang="da-DK" b="1" dirty="0"/>
          </a:p>
        </p:txBody>
      </p:sp>
      <p:sp>
        <p:nvSpPr>
          <p:cNvPr id="4" name="Pladsholder til diasnummer 3"/>
          <p:cNvSpPr>
            <a:spLocks noGrp="1"/>
          </p:cNvSpPr>
          <p:nvPr>
            <p:ph type="sldNum" sz="quarter" idx="10"/>
          </p:nvPr>
        </p:nvSpPr>
        <p:spPr/>
        <p:txBody>
          <a:bodyPr/>
          <a:lstStyle/>
          <a:p>
            <a:fld id="{6F5B0A66-197F-4D89-AEA0-CE6CBD16E219}" type="slidenum">
              <a:rPr lang="da-DK" smtClean="0"/>
              <a:t>14</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a:t>
            </a:r>
          </a:p>
          <a:p>
            <a:r>
              <a:rPr lang="da-DK" dirty="0" smtClean="0"/>
              <a:t>Der er de sidste 2 år kørt transportaktioner indenfor godsområdet med jævne mellemrum og vi forventer at det skal forblive sådan. </a:t>
            </a:r>
          </a:p>
          <a:p>
            <a:endParaRPr lang="da-DK" dirty="0" smtClean="0"/>
          </a:p>
          <a:p>
            <a:r>
              <a:rPr lang="da-DK" dirty="0" smtClean="0"/>
              <a:t>Der har været en rigtig god dialog med</a:t>
            </a:r>
            <a:r>
              <a:rPr lang="da-DK" baseline="0" dirty="0" smtClean="0"/>
              <a:t> både chauffører og vognmænd i de 2 år og vi ser også at det er lykkedes med at skubbe til noget forståelse og holdninger til fx fodtøjet i flere større firmaer.  </a:t>
            </a:r>
          </a:p>
          <a:p>
            <a:r>
              <a:rPr lang="da-DK" baseline="0" smtClean="0"/>
              <a:t>Gode </a:t>
            </a:r>
            <a:r>
              <a:rPr lang="da-DK" baseline="0" dirty="0" smtClean="0"/>
              <a:t>eksempler hvor vi efterfølgende møder firmaerne igen og hvor de så har indført nye tiltag – og begge parter giver udtryk for at det faktisk har flyttet arbejdsmiljø selvom de i første omgang fandt det urimeligt eller ubegrundet at de havde fået et påbud.</a:t>
            </a:r>
          </a:p>
          <a:p>
            <a:endParaRPr lang="da-DK" baseline="0" dirty="0" smtClean="0"/>
          </a:p>
          <a:p>
            <a:endParaRPr lang="da-DK" baseline="0" dirty="0" smtClean="0"/>
          </a:p>
          <a:p>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15</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Susanne </a:t>
            </a:r>
          </a:p>
          <a:p>
            <a:endParaRPr lang="da-DK" dirty="0" smtClean="0"/>
          </a:p>
          <a:p>
            <a:r>
              <a:rPr lang="da-DK" dirty="0" smtClean="0"/>
              <a:t>Snakke ud fra vejledningen:</a:t>
            </a:r>
            <a:r>
              <a:rPr lang="da-DK" baseline="0" dirty="0" smtClean="0"/>
              <a:t> </a:t>
            </a:r>
            <a:endParaRPr lang="da-DK" dirty="0" smtClean="0"/>
          </a:p>
          <a:p>
            <a:endParaRPr lang="da-DK" dirty="0" smtClean="0"/>
          </a:p>
          <a:p>
            <a:r>
              <a:rPr lang="da-DK" sz="1200" b="0" i="0" kern="1200" dirty="0" smtClean="0">
                <a:solidFill>
                  <a:schemeClr val="tx1"/>
                </a:solidFill>
                <a:effectLst/>
                <a:latin typeface="+mn-lt"/>
                <a:ea typeface="+mn-ea"/>
                <a:cs typeface="+mn-cs"/>
              </a:rPr>
              <a:t>Oplæring, instruktion og tilsyn med arbejdet</a:t>
            </a:r>
          </a:p>
          <a:p>
            <a:r>
              <a:rPr lang="da-DK" sz="1200" b="0" i="0" kern="1200" dirty="0" smtClean="0">
                <a:solidFill>
                  <a:schemeClr val="tx1"/>
                </a:solidFill>
                <a:effectLst/>
                <a:latin typeface="+mn-lt"/>
                <a:ea typeface="+mn-ea"/>
                <a:cs typeface="+mn-cs"/>
              </a:rPr>
              <a:t>De vigtigste regler om arbejdsgiverens pligt til at oplære og instruere sine ansatte og føre tilsyn med arbejdets udførelse.</a:t>
            </a:r>
          </a:p>
          <a:p>
            <a:r>
              <a:rPr lang="da-DK" sz="1200" kern="1200" dirty="0" smtClean="0">
                <a:solidFill>
                  <a:schemeClr val="tx1"/>
                </a:solidFill>
                <a:effectLst/>
                <a:latin typeface="+mn-lt"/>
                <a:ea typeface="+mn-ea"/>
                <a:cs typeface="+mn-cs"/>
              </a:rPr>
              <a:t>AT-vejledninger</a:t>
            </a:r>
            <a:r>
              <a:rPr lang="da-DK" dirty="0" smtClean="0">
                <a:effectLst/>
              </a:rPr>
              <a:t> - At-vejledning 1.7.1-2 - 1. januar 2015 - Opdateret juni 2019</a:t>
            </a:r>
          </a:p>
          <a:p>
            <a:endParaRPr lang="da-DK" dirty="0" smtClean="0">
              <a:effectLst/>
            </a:endParaRPr>
          </a:p>
          <a:p>
            <a:r>
              <a:rPr lang="da-DK" sz="1200" b="1" i="0" kern="1200" dirty="0" smtClean="0">
                <a:solidFill>
                  <a:schemeClr val="tx1"/>
                </a:solidFill>
                <a:effectLst/>
                <a:latin typeface="+mn-lt"/>
                <a:ea typeface="+mn-ea"/>
                <a:cs typeface="+mn-cs"/>
              </a:rPr>
              <a:t>Vejledningen handler om arbejdsgiverens pligt til at oplære og instruere sine ansatte – herunder unge og nyansatte – og føre tilsyn med, at arbejdet foregår på en farefri måde</a:t>
            </a:r>
            <a:r>
              <a:rPr lang="da-DK" sz="1200" b="0" i="0" kern="1200" dirty="0" smtClean="0">
                <a:solidFill>
                  <a:schemeClr val="tx1"/>
                </a:solidFill>
                <a:effectLst/>
                <a:latin typeface="+mn-lt"/>
                <a:ea typeface="+mn-ea"/>
                <a:cs typeface="+mn-cs"/>
              </a:rPr>
              <a:t>. Vejledningen handler også om de særlige forpligtelser til oplæring og instruktion ved arbejde, der indebærer en særlig risiko for de ansatte.</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De vigtigste regler:</a:t>
            </a:r>
          </a:p>
          <a:p>
            <a:r>
              <a:rPr lang="da-DK" sz="1200" b="1" i="0" kern="1200" dirty="0" smtClean="0">
                <a:solidFill>
                  <a:schemeClr val="tx1"/>
                </a:solidFill>
                <a:effectLst/>
                <a:latin typeface="+mn-lt"/>
                <a:ea typeface="+mn-ea"/>
                <a:cs typeface="+mn-cs"/>
              </a:rPr>
              <a:t>Arbejdsgiveren skal sørge for, at den ansatte får en tilstrækkelig og hensigtsmæssig oplæring og instruktion i at udføre arbejdet på en farefri måde</a:t>
            </a:r>
            <a:r>
              <a:rPr lang="da-DK" sz="1200" b="0" i="0" kern="1200" dirty="0" smtClean="0">
                <a:solidFill>
                  <a:schemeClr val="tx1"/>
                </a:solidFill>
                <a:effectLst/>
                <a:latin typeface="+mn-lt"/>
                <a:ea typeface="+mn-ea"/>
                <a:cs typeface="+mn-cs"/>
              </a:rPr>
              <a:t>. Arbejdsgiveren skal herudover sørge for at føre effektivt tilsyn med, at den ansatte rent faktisk udfører arbejdet sikkerheds- og sundhedsmæssigt forsvarligt og følger instruktionerne.</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Arbejdsgiveren kan vælge at lade en anden udføre opgaven med oplæring, instruktion og tilsyn på sine vegne. Det vil dog altid være arbejdsgiverens ansvar, at det faktisk sker, og at den, der udfører opgaven, har de tilstrækkelige kvalifikationer. Hvis arbejdsgiveren ikke selv råder over den nødvendige sagkundskab til at varetage denne opgave, skal arbejdsgiveren indhente ekstern sagkyndig bistand til at få løftet opgaven.</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I virksomheder med arbejdsmiljøorganisationen er det en af arbejdsmiljøorganisationens opgaver at opstille principper for oplæring og instruktion af de ansatte. Principperne skal være tilpasset arbejdsforholdene i virksomheden og de ansattes behov.</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Arbejdsmiljøorganisationen skal desuden kontrollere, at oplæring og instruktion faktisk sker, og at arbejdsgiveren sørger for at der føres tilsyn med, at instruktionerne bliver overholdt.</a:t>
            </a:r>
          </a:p>
          <a:p>
            <a:r>
              <a:rPr lang="da-DK" dirty="0" smtClean="0"/>
              <a:t> </a:t>
            </a:r>
          </a:p>
          <a:p>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16</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i="0" kern="1200" dirty="0" smtClean="0">
                <a:solidFill>
                  <a:schemeClr val="tx1"/>
                </a:solidFill>
                <a:effectLst/>
                <a:latin typeface="+mn-lt"/>
                <a:ea typeface="+mn-ea"/>
                <a:cs typeface="+mn-cs"/>
              </a:rPr>
              <a:t>Susanne</a:t>
            </a:r>
          </a:p>
          <a:p>
            <a:endParaRPr lang="da-DK" sz="1200" b="0" i="0" kern="1200" dirty="0" smtClean="0">
              <a:solidFill>
                <a:schemeClr val="tx1"/>
              </a:solidFill>
              <a:effectLst/>
              <a:latin typeface="+mn-lt"/>
              <a:ea typeface="+mn-ea"/>
              <a:cs typeface="+mn-cs"/>
            </a:endParaRPr>
          </a:p>
          <a:p>
            <a:r>
              <a:rPr lang="da-DK" sz="1200" b="0" i="0" kern="1200" dirty="0" smtClean="0">
                <a:solidFill>
                  <a:schemeClr val="tx1"/>
                </a:solidFill>
                <a:effectLst/>
                <a:latin typeface="+mn-lt"/>
                <a:ea typeface="+mn-ea"/>
                <a:cs typeface="+mn-cs"/>
              </a:rPr>
              <a:t>Arbejdsgiveren skal sørge for, at der bliver ført effektivt tilsyn med, at de ansatte udfører arbejdet sikkerheds- og sundhedsmæssigt forsvarligt. Tilsyn indebærer, at arbejdsgiveren eller en repræsentant for arbejdsgiveren spørger ind til og besigtiger, at de ansatte rent faktisk udfører arbejdet på en farefri måde, herunder at oplæringen og instruktionen har været tilstrækkelig.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Tilsynet skal desuden </a:t>
            </a:r>
            <a:r>
              <a:rPr lang="da-DK" sz="1200" b="0" i="0" u="sng" kern="1200" dirty="0" smtClean="0">
                <a:solidFill>
                  <a:schemeClr val="tx1"/>
                </a:solidFill>
                <a:effectLst/>
                <a:latin typeface="+mn-lt"/>
                <a:ea typeface="+mn-ea"/>
                <a:cs typeface="+mn-cs"/>
              </a:rPr>
              <a:t>omfatte kontrol af, at de planlagte foranstaltninger for sikkerhed og sundhed er egnede og mulige at bruge for den ansatte</a:t>
            </a:r>
            <a:r>
              <a:rPr lang="da-DK" sz="1200" b="0" i="0" kern="1200" dirty="0" smtClean="0">
                <a:solidFill>
                  <a:schemeClr val="tx1"/>
                </a:solidFill>
                <a:effectLst/>
                <a:latin typeface="+mn-lt"/>
                <a:ea typeface="+mn-ea"/>
                <a:cs typeface="+mn-cs"/>
              </a:rPr>
              <a:t>. Endelig indebærer tilsynet, at eventuelle fejl og mangler i den måde, som de ansatte udfører arbejdet på, bliver påtalt og rettet.</a:t>
            </a:r>
          </a:p>
          <a:p>
            <a:r>
              <a:rPr lang="da-DK" sz="1200" b="0" i="0" kern="1200" dirty="0" smtClean="0">
                <a:solidFill>
                  <a:schemeClr val="tx1"/>
                </a:solidFill>
                <a:effectLst/>
                <a:latin typeface="+mn-lt"/>
                <a:ea typeface="+mn-ea"/>
                <a:cs typeface="+mn-cs"/>
              </a:rPr>
              <a:t>Indhold og omfang</a:t>
            </a:r>
          </a:p>
          <a:p>
            <a:r>
              <a:rPr lang="da-DK" sz="1200" b="0" i="0" kern="1200" dirty="0" smtClean="0">
                <a:solidFill>
                  <a:schemeClr val="tx1"/>
                </a:solidFill>
                <a:effectLst/>
                <a:latin typeface="+mn-lt"/>
                <a:ea typeface="+mn-ea"/>
                <a:cs typeface="+mn-cs"/>
              </a:rPr>
              <a:t>Et effektivt tilsyn omfatter både, hvordan de ansatte udfører arbejdet, og hvordan den måde, som virksomheden har valgt, at arbejdet skal udføres på, forløber.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u="sng" kern="1200" dirty="0" smtClean="0">
                <a:solidFill>
                  <a:schemeClr val="tx1"/>
                </a:solidFill>
                <a:effectLst/>
                <a:latin typeface="+mn-lt"/>
                <a:ea typeface="+mn-ea"/>
                <a:cs typeface="+mn-cs"/>
              </a:rPr>
              <a:t>Omfanget af tilsynet afhænger af arbejdets karakter og farlighed. </a:t>
            </a:r>
            <a:r>
              <a:rPr lang="da-DK" sz="1200" b="0" i="0" kern="1200" dirty="0" smtClean="0">
                <a:solidFill>
                  <a:schemeClr val="tx1"/>
                </a:solidFill>
                <a:effectLst/>
                <a:latin typeface="+mn-lt"/>
                <a:ea typeface="+mn-ea"/>
                <a:cs typeface="+mn-cs"/>
              </a:rPr>
              <a:t>Det afgørende er, at arbejdsgiveren eller en repræsentant for arbejdsgiveren foretager tilsynet med en hyppighed og et fokus, der er tilstrækkeligt til at kontrollere de kritiske faser og områder i arbejdsmiljøet. Det er også afgørende, at det resulterer i, at eventuelle fejl og mangler i de ansattes arbejdsmiljø bliver påtalt og rettet.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Hyppigheden af tilsynet afhænger også af karakteren af det konkrete arbejde. </a:t>
            </a:r>
            <a:r>
              <a:rPr lang="da-DK" sz="1200" b="0" i="0" u="sng" kern="1200" dirty="0" smtClean="0">
                <a:solidFill>
                  <a:schemeClr val="tx1"/>
                </a:solidFill>
                <a:effectLst/>
                <a:latin typeface="+mn-lt"/>
                <a:ea typeface="+mn-ea"/>
                <a:cs typeface="+mn-cs"/>
              </a:rPr>
              <a:t>Jo mere kompliceret arbejdet er, jo ringere forudsætningerne er hos den ansatte og jo større risici eller belastninger, der er, desto oftere skal arbejdsgiveren sørge for at føre tilsyn. </a:t>
            </a: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Ved særlig farligt arbejde på fx bygge- og anlægspladser, og på steder, hvor der er beskæftiget unge under 18 år, er det nødvendigt, at arbejdsgiveren sørger for, at føre et skærpet tilsyn med arbejdet.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r>
              <a:rPr lang="da-DK" sz="1200" b="0" i="0" kern="1200" dirty="0" smtClean="0">
                <a:solidFill>
                  <a:schemeClr val="tx1"/>
                </a:solidFill>
                <a:effectLst/>
                <a:latin typeface="+mn-lt"/>
                <a:ea typeface="+mn-ea"/>
                <a:cs typeface="+mn-cs"/>
              </a:rPr>
              <a:t>Jo mindre kompliceret, farligt eller belastende det pågældende arbejde er, jo bedre forudsætningerne er hos den ansatte, desto mindre er der behov at arbejdsgiveren føre tilsyn. </a:t>
            </a:r>
            <a:br>
              <a:rPr lang="da-DK" sz="1200" b="0" i="0" kern="1200" dirty="0" smtClean="0">
                <a:solidFill>
                  <a:schemeClr val="tx1"/>
                </a:solidFill>
                <a:effectLst/>
                <a:latin typeface="+mn-lt"/>
                <a:ea typeface="+mn-ea"/>
                <a:cs typeface="+mn-cs"/>
              </a:rPr>
            </a:br>
            <a:r>
              <a:rPr lang="da-DK" sz="1200" b="1" i="0" kern="1200" dirty="0" smtClean="0">
                <a:solidFill>
                  <a:srgbClr val="C00000"/>
                </a:solidFill>
                <a:effectLst/>
                <a:latin typeface="+mn-lt"/>
                <a:ea typeface="+mn-ea"/>
                <a:cs typeface="+mn-cs"/>
              </a:rPr>
              <a:t/>
            </a:r>
            <a:br>
              <a:rPr lang="da-DK" sz="1200" b="1" i="0" kern="1200" dirty="0" smtClean="0">
                <a:solidFill>
                  <a:srgbClr val="C00000"/>
                </a:solidFill>
                <a:effectLst/>
                <a:latin typeface="+mn-lt"/>
                <a:ea typeface="+mn-ea"/>
                <a:cs typeface="+mn-cs"/>
              </a:rPr>
            </a:br>
            <a:r>
              <a:rPr lang="da-DK" sz="1200" b="1" i="0" kern="1200" dirty="0" smtClean="0">
                <a:solidFill>
                  <a:srgbClr val="C00000"/>
                </a:solidFill>
                <a:effectLst/>
                <a:latin typeface="+mn-lt"/>
                <a:ea typeface="+mn-ea"/>
                <a:cs typeface="+mn-cs"/>
              </a:rPr>
              <a:t>Behovet for tilsyn kan arbejdsgiveren bl.a. vurdere ud fra:</a:t>
            </a:r>
          </a:p>
          <a:p>
            <a:pPr marL="628650" lvl="1" indent="-171450">
              <a:buFont typeface="Arial" panose="020B0604020202020204" pitchFamily="34" charset="0"/>
              <a:buChar char="•"/>
            </a:pPr>
            <a:r>
              <a:rPr lang="da-DK" sz="1200" b="1" i="0" kern="1200" dirty="0" smtClean="0">
                <a:solidFill>
                  <a:srgbClr val="C00000"/>
                </a:solidFill>
                <a:effectLst/>
                <a:latin typeface="+mn-lt"/>
                <a:ea typeface="+mn-ea"/>
                <a:cs typeface="+mn-cs"/>
              </a:rPr>
              <a:t>Hvor farligt eller belastende det pågældende arbejde er</a:t>
            </a:r>
          </a:p>
          <a:p>
            <a:pPr marL="628650" lvl="1" indent="-171450">
              <a:buFont typeface="Arial" panose="020B0604020202020204" pitchFamily="34" charset="0"/>
              <a:buChar char="•"/>
            </a:pPr>
            <a:r>
              <a:rPr lang="da-DK" sz="1200" b="1" i="0" kern="1200" dirty="0" smtClean="0">
                <a:solidFill>
                  <a:srgbClr val="C00000"/>
                </a:solidFill>
                <a:effectLst/>
                <a:latin typeface="+mn-lt"/>
                <a:ea typeface="+mn-ea"/>
                <a:cs typeface="+mn-cs"/>
              </a:rPr>
              <a:t>Om der er der tale om et arbejde med mange eller få faremomenter</a:t>
            </a:r>
          </a:p>
          <a:p>
            <a:pPr marL="628650" lvl="1" indent="-171450">
              <a:buFont typeface="Arial" panose="020B0604020202020204" pitchFamily="34" charset="0"/>
              <a:buChar char="•"/>
            </a:pPr>
            <a:r>
              <a:rPr lang="da-DK" sz="1200" b="1" i="0" kern="1200" dirty="0" smtClean="0">
                <a:solidFill>
                  <a:srgbClr val="C00000"/>
                </a:solidFill>
                <a:effectLst/>
                <a:latin typeface="+mn-lt"/>
                <a:ea typeface="+mn-ea"/>
                <a:cs typeface="+mn-cs"/>
              </a:rPr>
              <a:t>Hvor ofte den/de ansatte udfører det pågældende arbejde</a:t>
            </a:r>
          </a:p>
          <a:p>
            <a:pPr marL="628650" lvl="1" indent="-171450">
              <a:buFont typeface="Arial" panose="020B0604020202020204" pitchFamily="34" charset="0"/>
              <a:buChar char="•"/>
            </a:pPr>
            <a:r>
              <a:rPr lang="da-DK" sz="1200" b="1" i="0" kern="1200" dirty="0" smtClean="0">
                <a:solidFill>
                  <a:srgbClr val="C00000"/>
                </a:solidFill>
                <a:effectLst/>
                <a:latin typeface="+mn-lt"/>
                <a:ea typeface="+mn-ea"/>
                <a:cs typeface="+mn-cs"/>
              </a:rPr>
              <a:t>Om der er der tale om arbejde på et fast eller et skiftende arbejdssted, som fx en byggeplads, og om der er flere arbejdsgivere, der arbejder samtidig på samme arbejdssted</a:t>
            </a:r>
          </a:p>
          <a:p>
            <a:pPr marL="628650" lvl="1" indent="-171450">
              <a:buFont typeface="Arial" panose="020B0604020202020204" pitchFamily="34" charset="0"/>
              <a:buChar char="•"/>
            </a:pPr>
            <a:r>
              <a:rPr lang="da-DK" sz="1200" b="1" i="0" kern="1200" dirty="0" smtClean="0">
                <a:solidFill>
                  <a:srgbClr val="C00000"/>
                </a:solidFill>
                <a:effectLst/>
                <a:latin typeface="+mn-lt"/>
                <a:ea typeface="+mn-ea"/>
                <a:cs typeface="+mn-cs"/>
              </a:rPr>
              <a:t>Den ansattes alder, erfaring, rutine, uddannelsesmæssige baggrund og personlige forudsætninger.</a:t>
            </a:r>
          </a:p>
          <a:p>
            <a:r>
              <a:rPr lang="da-DK" sz="1200" b="0" i="0" kern="1200" dirty="0" smtClean="0">
                <a:solidFill>
                  <a:schemeClr val="tx1"/>
                </a:solidFill>
                <a:effectLst/>
                <a:latin typeface="+mn-lt"/>
                <a:ea typeface="+mn-ea"/>
                <a:cs typeface="+mn-cs"/>
              </a:rPr>
              <a:t/>
            </a:r>
            <a:br>
              <a:rPr lang="da-DK" sz="1200" b="0" i="0" kern="1200" dirty="0" smtClean="0">
                <a:solidFill>
                  <a:schemeClr val="tx1"/>
                </a:solidFill>
                <a:effectLst/>
                <a:latin typeface="+mn-lt"/>
                <a:ea typeface="+mn-ea"/>
                <a:cs typeface="+mn-cs"/>
              </a:rPr>
            </a:br>
            <a:endParaRPr lang="da-DK" dirty="0" smtClean="0"/>
          </a:p>
          <a:p>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17</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 og Susanne </a:t>
            </a:r>
            <a:endParaRPr lang="da-DK" b="1" dirty="0"/>
          </a:p>
        </p:txBody>
      </p:sp>
      <p:sp>
        <p:nvSpPr>
          <p:cNvPr id="4" name="Pladsholder til diasnummer 3"/>
          <p:cNvSpPr>
            <a:spLocks noGrp="1"/>
          </p:cNvSpPr>
          <p:nvPr>
            <p:ph type="sldNum" sz="quarter" idx="10"/>
          </p:nvPr>
        </p:nvSpPr>
        <p:spPr/>
        <p:txBody>
          <a:bodyPr/>
          <a:lstStyle/>
          <a:p>
            <a:fld id="{6F5B0A66-197F-4D89-AEA0-CE6CBD16E219}" type="slidenum">
              <a:rPr lang="da-DK" smtClean="0"/>
              <a:t>18</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F5B0A66-197F-4D89-AEA0-CE6CBD16E219}" type="slidenum">
              <a:rPr lang="da-DK" smtClean="0"/>
              <a:t>19</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a:t>
            </a:r>
          </a:p>
          <a:p>
            <a:endParaRPr lang="da-DK" dirty="0" smtClean="0"/>
          </a:p>
          <a:p>
            <a:r>
              <a:rPr lang="da-DK" dirty="0" smtClean="0"/>
              <a:t>Arbejdstilsynets fokus er jo altid at sikre et sikkert og sundt arbejdsmiljø – men hvad er det så vi kigger efter, når vi er ude på de almindelige tilsyn?</a:t>
            </a:r>
          </a:p>
          <a:p>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2</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diasnummer 3"/>
          <p:cNvSpPr>
            <a:spLocks noGrp="1"/>
          </p:cNvSpPr>
          <p:nvPr>
            <p:ph type="sldNum" sz="quarter" idx="10"/>
          </p:nvPr>
        </p:nvSpPr>
        <p:spPr/>
        <p:txBody>
          <a:bodyPr/>
          <a:lstStyle/>
          <a:p>
            <a:fld id="{6F5B0A66-197F-4D89-AEA0-CE6CBD16E219}" type="slidenum">
              <a:rPr lang="da-DK" smtClean="0"/>
              <a:t>20</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Susanne</a:t>
            </a:r>
          </a:p>
          <a:p>
            <a:r>
              <a:rPr lang="da-DK" dirty="0" smtClean="0"/>
              <a:t>Nu får I lige et par minutter til at drøfte ved bordene hvilke typer af ulykker I tror der forekommer oftest i</a:t>
            </a:r>
            <a:r>
              <a:rPr lang="da-DK" baseline="0" dirty="0" smtClean="0"/>
              <a:t> brancherne. </a:t>
            </a:r>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3</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b="1" dirty="0" smtClean="0"/>
              <a:t>Mette</a:t>
            </a:r>
            <a:r>
              <a:rPr lang="da-DK" dirty="0" smtClean="0"/>
              <a:t> transport af gods</a:t>
            </a:r>
          </a:p>
          <a:p>
            <a:pPr marL="228600" indent="-228600">
              <a:buAutoNum type="arabicPeriod"/>
            </a:pPr>
            <a:r>
              <a:rPr lang="da-DK" b="1" dirty="0" smtClean="0"/>
              <a:t>Susanne</a:t>
            </a:r>
            <a:r>
              <a:rPr lang="da-DK" baseline="0" dirty="0" smtClean="0"/>
              <a:t> Affald </a:t>
            </a:r>
          </a:p>
          <a:p>
            <a:pPr marL="228600" indent="-228600">
              <a:buAutoNum type="arabicPeriod"/>
            </a:pPr>
            <a:r>
              <a:rPr lang="da-DK" b="1" baseline="0" dirty="0" smtClean="0"/>
              <a:t>Mette</a:t>
            </a:r>
            <a:r>
              <a:rPr lang="da-DK" baseline="0" dirty="0" smtClean="0"/>
              <a:t> transport af passagerer</a:t>
            </a:r>
          </a:p>
          <a:p>
            <a:pPr marL="228600" indent="-228600">
              <a:buAutoNum type="arabicPeriod"/>
            </a:pPr>
            <a:r>
              <a:rPr lang="da-DK" b="1" baseline="0" dirty="0" smtClean="0"/>
              <a:t>Susanne</a:t>
            </a:r>
            <a:r>
              <a:rPr lang="da-DK" baseline="0" dirty="0" smtClean="0"/>
              <a:t> Engros </a:t>
            </a:r>
          </a:p>
          <a:p>
            <a:endParaRPr lang="da-DK" dirty="0" smtClean="0"/>
          </a:p>
          <a:p>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4</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a:t>
            </a:r>
          </a:p>
          <a:p>
            <a:r>
              <a:rPr lang="da-DK" dirty="0" smtClean="0"/>
              <a:t>Fald fra højden – kan også være når man kravler op og rigger toppresenning af, skraber sne af, måler højden på bilen,</a:t>
            </a:r>
            <a:r>
              <a:rPr lang="da-DK" baseline="0" dirty="0" smtClean="0"/>
              <a:t> når man kører med tungt gods – entreprenørmaskiner mm. </a:t>
            </a:r>
          </a:p>
          <a:p>
            <a:r>
              <a:rPr lang="da-DK" baseline="0" dirty="0" smtClean="0"/>
              <a:t>Vi ser at man anvender dele som ikke er indrettet som trin til at træde på. Og anvender træsko uden </a:t>
            </a:r>
            <a:r>
              <a:rPr lang="da-DK" baseline="0" dirty="0" err="1" smtClean="0"/>
              <a:t>hælkap</a:t>
            </a:r>
            <a:r>
              <a:rPr lang="da-DK" baseline="0" dirty="0" smtClean="0"/>
              <a:t> under dette arbejde. Risiko for at glide baglæns ud af skoen er stor når man klatre på bilen/ladet. </a:t>
            </a:r>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5</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a:t>
            </a:r>
          </a:p>
          <a:p>
            <a:r>
              <a:rPr lang="da-DK" dirty="0" smtClean="0"/>
              <a:t>Ujævnt</a:t>
            </a:r>
            <a:r>
              <a:rPr lang="da-DK" baseline="0" dirty="0" smtClean="0"/>
              <a:t> underlag – og ??</a:t>
            </a:r>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6</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Mette:</a:t>
            </a:r>
          </a:p>
          <a:p>
            <a:r>
              <a:rPr lang="da-DK" dirty="0" smtClean="0"/>
              <a:t>Arbejde på liftbagsmæk. </a:t>
            </a:r>
          </a:p>
          <a:p>
            <a:r>
              <a:rPr lang="da-DK" dirty="0" smtClean="0"/>
              <a:t>Her ser vi mange ulykker fordi der maureres rundt med godset på liften. Godset, </a:t>
            </a:r>
            <a:r>
              <a:rPr lang="da-DK" dirty="0" err="1" smtClean="0"/>
              <a:t>elhunden</a:t>
            </a:r>
            <a:r>
              <a:rPr lang="da-DK" dirty="0" smtClean="0"/>
              <a:t>/palleløfteren eller chaufføren hænger udover liftkanten.</a:t>
            </a:r>
          </a:p>
          <a:p>
            <a:r>
              <a:rPr lang="da-DK" dirty="0" smtClean="0"/>
              <a:t>Eller</a:t>
            </a:r>
            <a:r>
              <a:rPr lang="da-DK" baseline="0" dirty="0" smtClean="0"/>
              <a:t> fordi man vil have for meget gods på liften på en gang og der så knap nok er plads til chaufføren. </a:t>
            </a:r>
          </a:p>
          <a:p>
            <a:endParaRPr lang="da-DK" baseline="0" dirty="0" smtClean="0"/>
          </a:p>
          <a:p>
            <a:r>
              <a:rPr lang="da-DK" baseline="0" dirty="0" smtClean="0"/>
              <a:t>Der er også den type ulykker hvor men falder mellem lift og rampe fordi rampen ikke ligger nok indover rampen.</a:t>
            </a:r>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7</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Susannes noter</a:t>
            </a:r>
          </a:p>
          <a:p>
            <a:r>
              <a:rPr lang="da-DK" dirty="0" smtClean="0"/>
              <a:t>Fald fra </a:t>
            </a:r>
            <a:r>
              <a:rPr lang="da-DK" dirty="0" err="1" smtClean="0"/>
              <a:t>standplade</a:t>
            </a:r>
            <a:endParaRPr lang="da-DK" dirty="0" smtClean="0"/>
          </a:p>
          <a:p>
            <a:r>
              <a:rPr lang="da-DK" dirty="0" smtClean="0"/>
              <a:t>Påkørt ved </a:t>
            </a:r>
            <a:r>
              <a:rPr lang="da-DK" dirty="0" err="1" smtClean="0"/>
              <a:t>bakning</a:t>
            </a:r>
            <a:r>
              <a:rPr lang="da-DK" dirty="0" smtClean="0"/>
              <a:t> , stående på </a:t>
            </a:r>
            <a:r>
              <a:rPr lang="da-DK" dirty="0" err="1" smtClean="0"/>
              <a:t>standplade</a:t>
            </a:r>
            <a:r>
              <a:rPr lang="da-DK" dirty="0" smtClean="0"/>
              <a:t> på</a:t>
            </a:r>
            <a:r>
              <a:rPr lang="da-DK" baseline="0" dirty="0" smtClean="0"/>
              <a:t> grund af </a:t>
            </a:r>
            <a:r>
              <a:rPr lang="da-DK" dirty="0" smtClean="0"/>
              <a:t> ”</a:t>
            </a:r>
            <a:r>
              <a:rPr lang="da-DK" dirty="0" err="1" smtClean="0"/>
              <a:t>lusning</a:t>
            </a:r>
            <a:r>
              <a:rPr lang="da-DK" dirty="0" smtClean="0"/>
              <a:t>”</a:t>
            </a:r>
            <a:endParaRPr lang="da-DK" dirty="0"/>
          </a:p>
        </p:txBody>
      </p:sp>
      <p:sp>
        <p:nvSpPr>
          <p:cNvPr id="4" name="Pladsholder til diasnummer 3"/>
          <p:cNvSpPr>
            <a:spLocks noGrp="1"/>
          </p:cNvSpPr>
          <p:nvPr>
            <p:ph type="sldNum" sz="quarter" idx="10"/>
          </p:nvPr>
        </p:nvSpPr>
        <p:spPr/>
        <p:txBody>
          <a:bodyPr/>
          <a:lstStyle/>
          <a:p>
            <a:fld id="{6F5B0A66-197F-4D89-AEA0-CE6CBD16E219}" type="slidenum">
              <a:rPr lang="da-DK" smtClean="0"/>
              <a:t>8</a:t>
            </a:fld>
            <a:endParaRPr lang="da-DK"/>
          </a:p>
        </p:txBody>
      </p:sp>
    </p:spTree>
    <p:extLst>
      <p:ext uri="{BB962C8B-B14F-4D97-AF65-F5344CB8AC3E}">
        <p14:creationId xmlns:p14="http://schemas.microsoft.com/office/powerpoint/2010/main" val="187063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smtClean="0"/>
              <a:t>Susannes noter</a:t>
            </a:r>
          </a:p>
          <a:p>
            <a:r>
              <a:rPr lang="da-DK" b="1" dirty="0" smtClean="0"/>
              <a:t>Adgangsveje – AT forhold-trapper</a:t>
            </a:r>
          </a:p>
          <a:p>
            <a:r>
              <a:rPr lang="da-DK" b="1" dirty="0" smtClean="0"/>
              <a:t>Hundehegn – fald og </a:t>
            </a:r>
            <a:r>
              <a:rPr lang="da-DK" b="1" dirty="0" err="1" smtClean="0"/>
              <a:t>snublen</a:t>
            </a:r>
            <a:r>
              <a:rPr lang="da-DK" b="1" dirty="0" smtClean="0"/>
              <a:t> over hegn</a:t>
            </a:r>
            <a:endParaRPr lang="da-DK" b="1" dirty="0"/>
          </a:p>
        </p:txBody>
      </p:sp>
      <p:sp>
        <p:nvSpPr>
          <p:cNvPr id="4" name="Pladsholder til diasnummer 3"/>
          <p:cNvSpPr>
            <a:spLocks noGrp="1"/>
          </p:cNvSpPr>
          <p:nvPr>
            <p:ph type="sldNum" sz="quarter" idx="10"/>
          </p:nvPr>
        </p:nvSpPr>
        <p:spPr/>
        <p:txBody>
          <a:bodyPr/>
          <a:lstStyle/>
          <a:p>
            <a:fld id="{6F5B0A66-197F-4D89-AEA0-CE6CBD16E219}" type="slidenum">
              <a:rPr lang="da-DK" smtClean="0"/>
              <a:t>9</a:t>
            </a:fld>
            <a:endParaRPr lang="da-DK"/>
          </a:p>
        </p:txBody>
      </p:sp>
    </p:spTree>
    <p:extLst>
      <p:ext uri="{BB962C8B-B14F-4D97-AF65-F5344CB8AC3E}">
        <p14:creationId xmlns:p14="http://schemas.microsoft.com/office/powerpoint/2010/main" val="1870634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C7BE8C55-B45C-42EE-B0E7-539149995DB7}" type="datetimeFigureOut">
              <a:rPr lang="da-DK" smtClean="0"/>
              <a:t>22-10-2019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205055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7BE8C55-B45C-42EE-B0E7-539149995DB7}" type="datetimeFigureOut">
              <a:rPr lang="da-DK" smtClean="0"/>
              <a:t>22-10-2019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102361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7BE8C55-B45C-42EE-B0E7-539149995DB7}" type="datetimeFigureOut">
              <a:rPr lang="da-DK" smtClean="0"/>
              <a:t>22-10-2019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366814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C7BE8C55-B45C-42EE-B0E7-539149995DB7}" type="datetimeFigureOut">
              <a:rPr lang="da-DK" smtClean="0"/>
              <a:t>22-10-2019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207967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C7BE8C55-B45C-42EE-B0E7-539149995DB7}" type="datetimeFigureOut">
              <a:rPr lang="da-DK" smtClean="0"/>
              <a:t>22-10-2019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2886246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C7BE8C55-B45C-42EE-B0E7-539149995DB7}" type="datetimeFigureOut">
              <a:rPr lang="da-DK" smtClean="0"/>
              <a:t>22-10-2019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186168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C7BE8C55-B45C-42EE-B0E7-539149995DB7}" type="datetimeFigureOut">
              <a:rPr lang="da-DK" smtClean="0"/>
              <a:t>22-10-2019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29274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C7BE8C55-B45C-42EE-B0E7-539149995DB7}" type="datetimeFigureOut">
              <a:rPr lang="da-DK" smtClean="0"/>
              <a:t>22-10-2019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233919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7BE8C55-B45C-42EE-B0E7-539149995DB7}" type="datetimeFigureOut">
              <a:rPr lang="da-DK" smtClean="0"/>
              <a:t>22-10-2019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49378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7BE8C55-B45C-42EE-B0E7-539149995DB7}" type="datetimeFigureOut">
              <a:rPr lang="da-DK" smtClean="0"/>
              <a:t>22-10-2019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1998728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C7BE8C55-B45C-42EE-B0E7-539149995DB7}" type="datetimeFigureOut">
              <a:rPr lang="da-DK" smtClean="0"/>
              <a:t>22-10-2019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8451ABA-CE1E-4684-9A7D-8185398033B1}" type="slidenum">
              <a:rPr lang="da-DK" smtClean="0"/>
              <a:t>‹nr.›</a:t>
            </a:fld>
            <a:endParaRPr lang="da-DK"/>
          </a:p>
        </p:txBody>
      </p:sp>
    </p:spTree>
    <p:extLst>
      <p:ext uri="{BB962C8B-B14F-4D97-AF65-F5344CB8AC3E}">
        <p14:creationId xmlns:p14="http://schemas.microsoft.com/office/powerpoint/2010/main" val="73615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E8C55-B45C-42EE-B0E7-539149995DB7}" type="datetimeFigureOut">
              <a:rPr lang="da-DK" smtClean="0"/>
              <a:t>22-10-2019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51ABA-CE1E-4684-9A7D-8185398033B1}" type="slidenum">
              <a:rPr lang="da-DK" smtClean="0"/>
              <a:t>‹nr.›</a:t>
            </a:fld>
            <a:endParaRPr lang="da-DK"/>
          </a:p>
        </p:txBody>
      </p:sp>
    </p:spTree>
    <p:extLst>
      <p:ext uri="{BB962C8B-B14F-4D97-AF65-F5344CB8AC3E}">
        <p14:creationId xmlns:p14="http://schemas.microsoft.com/office/powerpoint/2010/main" val="56754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 name="Titel 1"/>
          <p:cNvSpPr>
            <a:spLocks noGrp="1"/>
          </p:cNvSpPr>
          <p:nvPr>
            <p:ph type="ctrTitle"/>
          </p:nvPr>
        </p:nvSpPr>
        <p:spPr/>
        <p:txBody>
          <a:bodyPr/>
          <a:lstStyle/>
          <a:p>
            <a:r>
              <a:rPr lang="da-DK" dirty="0" smtClean="0"/>
              <a:t>BAU transport </a:t>
            </a:r>
            <a:r>
              <a:rPr lang="da-DK" dirty="0"/>
              <a:t>og </a:t>
            </a:r>
            <a:r>
              <a:rPr lang="da-DK" dirty="0" smtClean="0"/>
              <a:t>engros </a:t>
            </a:r>
            <a:r>
              <a:rPr lang="da-DK" dirty="0"/>
              <a:t>årskonference </a:t>
            </a:r>
            <a:r>
              <a:rPr lang="da-DK" dirty="0" smtClean="0"/>
              <a:t> 2019</a:t>
            </a:r>
            <a:endParaRPr lang="da-DK"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dertitel 2"/>
          <p:cNvSpPr>
            <a:spLocks noGrp="1"/>
          </p:cNvSpPr>
          <p:nvPr>
            <p:ph type="subTitle" idx="1"/>
          </p:nvPr>
        </p:nvSpPr>
        <p:spPr>
          <a:xfrm>
            <a:off x="1371600" y="4149080"/>
            <a:ext cx="6400800" cy="1008112"/>
          </a:xfrm>
        </p:spPr>
        <p:txBody>
          <a:bodyPr>
            <a:normAutofit fontScale="92500" lnSpcReduction="10000"/>
          </a:bodyPr>
          <a:lstStyle/>
          <a:p>
            <a:endParaRPr lang="da-DK" sz="2000" dirty="0" smtClean="0"/>
          </a:p>
          <a:p>
            <a:r>
              <a:rPr lang="da-DK" sz="2000" dirty="0" smtClean="0"/>
              <a:t>Tilsynsførende Susanne Kari Petersen</a:t>
            </a:r>
          </a:p>
          <a:p>
            <a:r>
              <a:rPr lang="da-DK" sz="2000" dirty="0" smtClean="0"/>
              <a:t>Tilsynsførende Mette Toftelund Larsen</a:t>
            </a:r>
            <a:endParaRPr lang="da-DK" sz="2000"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51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smtClean="0"/>
              <a:t>Renovation og affald</a:t>
            </a:r>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 Flyttet fra N-drev\2018\2018 billeder\Meldgaard transport\20180119_143347_resized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525414"/>
            <a:ext cx="3816424" cy="28623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H:\- Flyttet fra N-drev\2017\2016\Billeder 2016\Meldgaard Kolding\IMAG34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8428" y="2996952"/>
            <a:ext cx="4645492" cy="2781560"/>
          </a:xfrm>
          <a:prstGeom prst="rect">
            <a:avLst/>
          </a:prstGeom>
          <a:noFill/>
          <a:extLst>
            <a:ext uri="{909E8E84-426E-40DD-AFC4-6F175D3DCCD1}">
              <a14:hiddenFill xmlns:a14="http://schemas.microsoft.com/office/drawing/2010/main">
                <a:solidFill>
                  <a:srgbClr val="FFFFFF"/>
                </a:solidFill>
              </a14:hiddenFill>
            </a:ext>
          </a:extLst>
        </p:spPr>
      </p:pic>
      <p:sp>
        <p:nvSpPr>
          <p:cNvPr id="12" name="Rektangel 11"/>
          <p:cNvSpPr/>
          <p:nvPr/>
        </p:nvSpPr>
        <p:spPr>
          <a:xfrm>
            <a:off x="3563888" y="2276872"/>
            <a:ext cx="144016"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p:cNvSpPr/>
          <p:nvPr/>
        </p:nvSpPr>
        <p:spPr>
          <a:xfrm>
            <a:off x="5148064" y="3573016"/>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579800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a:t>T</a:t>
            </a:r>
            <a:r>
              <a:rPr lang="da-DK" dirty="0" smtClean="0"/>
              <a:t>ransport </a:t>
            </a:r>
            <a:r>
              <a:rPr lang="da-DK" dirty="0"/>
              <a:t>af passagerer</a:t>
            </a:r>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lledresultat for ramp snake baggage load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655640"/>
            <a:ext cx="3171825" cy="2381250"/>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6737628" y="223668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p:cNvSpPr/>
          <p:nvPr/>
        </p:nvSpPr>
        <p:spPr>
          <a:xfrm>
            <a:off x="2682096" y="170080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p:cNvSpPr/>
          <p:nvPr/>
        </p:nvSpPr>
        <p:spPr>
          <a:xfrm>
            <a:off x="4136366" y="421141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054" name="Picture 6" descr="De svenske langtidsbusser hærges i øjeblikket af en dværgmafia. Dværgene gemmer sig i bagagerummet og stjæler værdier fra bagagerummet.(Foto: Jan Grar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907" y="1327244"/>
            <a:ext cx="5532458" cy="31127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illedresultat for ramp snake baggage loa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8297" y="4036890"/>
            <a:ext cx="4369351" cy="2459421"/>
          </a:xfrm>
          <a:prstGeom prst="rect">
            <a:avLst/>
          </a:prstGeom>
          <a:noFill/>
          <a:extLst>
            <a:ext uri="{909E8E84-426E-40DD-AFC4-6F175D3DCCD1}">
              <a14:hiddenFill xmlns:a14="http://schemas.microsoft.com/office/drawing/2010/main">
                <a:solidFill>
                  <a:srgbClr val="FFFFFF"/>
                </a:solidFill>
              </a14:hiddenFill>
            </a:ext>
          </a:extLst>
        </p:spPr>
      </p:pic>
      <p:sp>
        <p:nvSpPr>
          <p:cNvPr id="16" name="Ellipse 15"/>
          <p:cNvSpPr/>
          <p:nvPr/>
        </p:nvSpPr>
        <p:spPr>
          <a:xfrm>
            <a:off x="4136366" y="4488592"/>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4847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smtClean="0"/>
              <a:t>Transport af passagerer</a:t>
            </a:r>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illedresultat for konflikthåndt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84784"/>
            <a:ext cx="4536504" cy="30258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 Flyttet fra N-drev\2017\Billeder 2017\Service og  beredskab Horsens\20170509_1437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2997708"/>
            <a:ext cx="4501112" cy="2531876"/>
          </a:xfrm>
          <a:prstGeom prst="rect">
            <a:avLst/>
          </a:prstGeom>
          <a:noFill/>
          <a:extLst>
            <a:ext uri="{909E8E84-426E-40DD-AFC4-6F175D3DCCD1}">
              <a14:hiddenFill xmlns:a14="http://schemas.microsoft.com/office/drawing/2010/main">
                <a:solidFill>
                  <a:srgbClr val="FFFFFF"/>
                </a:solidFill>
              </a14:hiddenFill>
            </a:ext>
          </a:extLst>
        </p:spPr>
      </p:pic>
      <p:sp>
        <p:nvSpPr>
          <p:cNvPr id="14" name="Ellipse 13"/>
          <p:cNvSpPr/>
          <p:nvPr/>
        </p:nvSpPr>
        <p:spPr>
          <a:xfrm>
            <a:off x="6066472" y="3284984"/>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p:nvSpPr>
        <p:spPr>
          <a:xfrm>
            <a:off x="3155901" y="2838042"/>
            <a:ext cx="432048" cy="4118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rot="20123956">
            <a:off x="2159733" y="1824955"/>
            <a:ext cx="756084" cy="4975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42131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smtClean="0"/>
              <a:t>Lager og engros</a:t>
            </a:r>
            <a:endParaRPr lang="da-DK" dirty="0"/>
          </a:p>
        </p:txBody>
      </p:sp>
      <p:sp>
        <p:nvSpPr>
          <p:cNvPr id="8" name="Pladsholder til indhold 7"/>
          <p:cNvSpPr>
            <a:spLocks noGrp="1"/>
          </p:cNvSpPr>
          <p:nvPr>
            <p:ph idx="1"/>
          </p:nvPr>
        </p:nvSpPr>
        <p:spPr/>
        <p:txBody>
          <a:bodyPr/>
          <a:lstStyle/>
          <a:p>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 Flyttet fra N-drev\2018\2018 billeder\Havi frys\20181122_093926_res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556792"/>
            <a:ext cx="4788024" cy="3591018"/>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683568" y="2564904"/>
            <a:ext cx="216024"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Ellipse 2"/>
          <p:cNvSpPr/>
          <p:nvPr/>
        </p:nvSpPr>
        <p:spPr>
          <a:xfrm>
            <a:off x="1295636" y="2564904"/>
            <a:ext cx="108012"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195" name="Picture 3" descr="H:\- Flyttet fra N-drev\2018\2018 billeder\Havi frys\20181122_110244_resiz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8104" y="1164677"/>
            <a:ext cx="2916832" cy="21876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lledresultat for lager ulykk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1497" y="3068960"/>
            <a:ext cx="2170046" cy="3255069"/>
          </a:xfrm>
          <a:prstGeom prst="rect">
            <a:avLst/>
          </a:prstGeom>
          <a:noFill/>
          <a:extLst>
            <a:ext uri="{909E8E84-426E-40DD-AFC4-6F175D3DCCD1}">
              <a14:hiddenFill xmlns:a14="http://schemas.microsoft.com/office/drawing/2010/main">
                <a:solidFill>
                  <a:srgbClr val="FFFFFF"/>
                </a:solidFill>
              </a14:hiddenFill>
            </a:ext>
          </a:extLst>
        </p:spPr>
      </p:pic>
      <p:sp>
        <p:nvSpPr>
          <p:cNvPr id="10" name="Ellipse 9"/>
          <p:cNvSpPr/>
          <p:nvPr/>
        </p:nvSpPr>
        <p:spPr>
          <a:xfrm>
            <a:off x="6347913" y="38610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5701865" y="1370484"/>
            <a:ext cx="359263" cy="372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45339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smtClean="0"/>
              <a:t>Lager og engros</a:t>
            </a:r>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 Flyttet fra N-drev\2017\Billeder 2017\Catering engros\20170503_1819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196752"/>
            <a:ext cx="5508104" cy="3098309"/>
          </a:xfrm>
          <a:prstGeom prst="rect">
            <a:avLst/>
          </a:prstGeom>
          <a:noFill/>
          <a:extLst>
            <a:ext uri="{909E8E84-426E-40DD-AFC4-6F175D3DCCD1}">
              <a14:hiddenFill xmlns:a14="http://schemas.microsoft.com/office/drawing/2010/main">
                <a:solidFill>
                  <a:srgbClr val="FFFFFF"/>
                </a:solidFill>
              </a14:hiddenFill>
            </a:ext>
          </a:extLst>
        </p:spPr>
      </p:pic>
      <p:sp>
        <p:nvSpPr>
          <p:cNvPr id="11" name="Ellipse 10"/>
          <p:cNvSpPr/>
          <p:nvPr/>
        </p:nvSpPr>
        <p:spPr>
          <a:xfrm>
            <a:off x="3478176" y="1676252"/>
            <a:ext cx="216024"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11"/>
          <p:cNvSpPr/>
          <p:nvPr/>
        </p:nvSpPr>
        <p:spPr>
          <a:xfrm>
            <a:off x="1334041" y="3501008"/>
            <a:ext cx="5760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Picture 3" descr="H:\- Flyttet fra N-drev\2018\2018 billeder\Polyloop Tinglev\20181022_102805_resiz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6176" y="1265669"/>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Rektangel 13"/>
          <p:cNvSpPr/>
          <p:nvPr/>
        </p:nvSpPr>
        <p:spPr>
          <a:xfrm rot="211694">
            <a:off x="6926774" y="1871010"/>
            <a:ext cx="48343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p:cNvSpPr/>
          <p:nvPr/>
        </p:nvSpPr>
        <p:spPr>
          <a:xfrm rot="19389883">
            <a:off x="6297079" y="4128049"/>
            <a:ext cx="727741" cy="23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122" name="Picture 2" descr="Relateret billed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3581724"/>
            <a:ext cx="3024336" cy="292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25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0" name="Billede 9"/>
          <p:cNvPicPr>
            <a:picLocks noChangeAspect="1"/>
          </p:cNvPicPr>
          <p:nvPr/>
        </p:nvPicPr>
        <p:blipFill rotWithShape="1">
          <a:blip r:embed="rId4">
            <a:extLst>
              <a:ext uri="{28A0092B-C50C-407E-A947-70E740481C1C}">
                <a14:useLocalDpi xmlns:a14="http://schemas.microsoft.com/office/drawing/2010/main" val="0"/>
              </a:ext>
            </a:extLst>
          </a:blip>
          <a:srcRect l="1621"/>
          <a:stretch/>
        </p:blipFill>
        <p:spPr>
          <a:xfrm>
            <a:off x="2363638" y="250725"/>
            <a:ext cx="4440610" cy="6426753"/>
          </a:xfrm>
          <a:prstGeom prst="rect">
            <a:avLst/>
          </a:prstGeom>
        </p:spPr>
      </p:pic>
    </p:spTree>
    <p:extLst>
      <p:ext uri="{BB962C8B-B14F-4D97-AF65-F5344CB8AC3E}">
        <p14:creationId xmlns:p14="http://schemas.microsoft.com/office/powerpoint/2010/main" val="15453399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a:t>Instruktions- og tilsynspligt </a:t>
            </a:r>
          </a:p>
        </p:txBody>
      </p:sp>
      <p:sp>
        <p:nvSpPr>
          <p:cNvPr id="8" name="Pladsholder til indhold 7"/>
          <p:cNvSpPr>
            <a:spLocks noGrp="1"/>
          </p:cNvSpPr>
          <p:nvPr>
            <p:ph idx="1"/>
          </p:nvPr>
        </p:nvSpPr>
        <p:spPr/>
        <p:txBody>
          <a:bodyPr>
            <a:normAutofit/>
          </a:bodyPr>
          <a:lstStyle/>
          <a:p>
            <a:r>
              <a:rPr lang="da-DK" sz="2800" dirty="0"/>
              <a:t>Arbejdsgiveren skal sørge for, at den ansatte får en tilstrækkelig og hensigtsmæssig oplæring og instruktion i at udføre arbejdet på en farefri måde. </a:t>
            </a:r>
            <a:endParaRPr lang="da-DK" sz="2800" dirty="0" smtClean="0"/>
          </a:p>
          <a:p>
            <a:pPr marL="0" indent="0">
              <a:buNone/>
            </a:pPr>
            <a:endParaRPr lang="da-DK" sz="2800" dirty="0"/>
          </a:p>
          <a:p>
            <a:r>
              <a:rPr lang="da-DK" sz="2800" dirty="0"/>
              <a:t>Arbejdsgiveren skal herudover sørge for at føre effektivt tilsyn med, at den ansatte rent faktisk udfører arbejdet sikkerheds- og sundhedsmæssigt forsvarligt og følger instruktionerne.</a:t>
            </a:r>
          </a:p>
          <a:p>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05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0" name="Titel 9"/>
          <p:cNvSpPr>
            <a:spLocks noGrp="1"/>
          </p:cNvSpPr>
          <p:nvPr>
            <p:ph type="title"/>
          </p:nvPr>
        </p:nvSpPr>
        <p:spPr/>
        <p:txBody>
          <a:bodyPr>
            <a:normAutofit fontScale="90000"/>
          </a:bodyPr>
          <a:lstStyle/>
          <a:p>
            <a:r>
              <a:rPr lang="da-DK" dirty="0" smtClean="0"/>
              <a:t/>
            </a:r>
            <a:br>
              <a:rPr lang="da-DK" dirty="0" smtClean="0"/>
            </a:br>
            <a:r>
              <a:rPr lang="da-DK" dirty="0" smtClean="0"/>
              <a:t>Behovet </a:t>
            </a:r>
            <a:r>
              <a:rPr lang="da-DK" dirty="0"/>
              <a:t>for tilsyn </a:t>
            </a:r>
            <a:r>
              <a:rPr lang="da-DK" dirty="0" smtClean="0"/>
              <a:t>skal </a:t>
            </a:r>
            <a:r>
              <a:rPr lang="da-DK" dirty="0"/>
              <a:t>arbejdsgiveren bl.a. vurdere ud </a:t>
            </a:r>
            <a:r>
              <a:rPr lang="da-DK" dirty="0" smtClean="0"/>
              <a:t>fra:</a:t>
            </a:r>
            <a:r>
              <a:rPr lang="da-DK" dirty="0"/>
              <a:t/>
            </a:r>
            <a:br>
              <a:rPr lang="da-DK" dirty="0"/>
            </a:br>
            <a:endParaRPr lang="da-DK" dirty="0"/>
          </a:p>
        </p:txBody>
      </p:sp>
      <p:sp>
        <p:nvSpPr>
          <p:cNvPr id="11" name="Pladsholder til indhold 10"/>
          <p:cNvSpPr>
            <a:spLocks noGrp="1"/>
          </p:cNvSpPr>
          <p:nvPr>
            <p:ph idx="1"/>
          </p:nvPr>
        </p:nvSpPr>
        <p:spPr/>
        <p:txBody>
          <a:bodyPr>
            <a:normAutofit/>
          </a:bodyPr>
          <a:lstStyle/>
          <a:p>
            <a:r>
              <a:rPr lang="da-DK" sz="2400" dirty="0"/>
              <a:t>Hvor farligt eller belastende det pågældende arbejde </a:t>
            </a:r>
            <a:r>
              <a:rPr lang="da-DK" sz="2400" dirty="0" smtClean="0"/>
              <a:t>er,</a:t>
            </a:r>
          </a:p>
          <a:p>
            <a:pPr marL="0" indent="0">
              <a:buNone/>
            </a:pPr>
            <a:endParaRPr lang="da-DK" sz="800" dirty="0"/>
          </a:p>
          <a:p>
            <a:r>
              <a:rPr lang="da-DK" sz="2400" dirty="0"/>
              <a:t>O</a:t>
            </a:r>
            <a:r>
              <a:rPr lang="da-DK" sz="2400" dirty="0" smtClean="0"/>
              <a:t>m </a:t>
            </a:r>
            <a:r>
              <a:rPr lang="da-DK" sz="2400" dirty="0"/>
              <a:t>der er der tale om et arbejde med mange eller få faremomenter</a:t>
            </a:r>
            <a:r>
              <a:rPr lang="da-DK" sz="2400" dirty="0" smtClean="0"/>
              <a:t>,</a:t>
            </a:r>
          </a:p>
          <a:p>
            <a:pPr marL="0" indent="0">
              <a:buNone/>
            </a:pPr>
            <a:endParaRPr lang="da-DK" sz="800" dirty="0"/>
          </a:p>
          <a:p>
            <a:r>
              <a:rPr lang="da-DK" sz="2400" dirty="0"/>
              <a:t>Hvor ofte den/de ansatte udfører det pågældende arbejde</a:t>
            </a:r>
            <a:r>
              <a:rPr lang="da-DK" sz="2400" dirty="0" smtClean="0"/>
              <a:t>,</a:t>
            </a:r>
          </a:p>
          <a:p>
            <a:pPr marL="0" indent="0">
              <a:buNone/>
            </a:pPr>
            <a:endParaRPr lang="da-DK" sz="800" dirty="0"/>
          </a:p>
          <a:p>
            <a:r>
              <a:rPr lang="da-DK" sz="2400" dirty="0"/>
              <a:t>Om der er der tale om arbejde på et fast eller et skiftende arbejdssted, som fx en byggeplads, og om der er flere arbejdsgivere, der arbejder samtidig på samme arbejdssted</a:t>
            </a:r>
            <a:r>
              <a:rPr lang="da-DK" sz="2400" dirty="0" smtClean="0"/>
              <a:t>,</a:t>
            </a:r>
          </a:p>
          <a:p>
            <a:pPr marL="0" indent="0">
              <a:buNone/>
            </a:pPr>
            <a:endParaRPr lang="da-DK" sz="800" dirty="0"/>
          </a:p>
          <a:p>
            <a:r>
              <a:rPr lang="da-DK" sz="2400" dirty="0"/>
              <a:t>Den ansattes alder, erfaring, rutine, uddannelsesmæssige baggrund og personlige forudsætninger.</a:t>
            </a:r>
          </a:p>
          <a:p>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05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a:t>Spørgsmål ?</a:t>
            </a:r>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9134"/>
          <a:stretch/>
        </p:blipFill>
        <p:spPr bwMode="auto">
          <a:xfrm>
            <a:off x="1115616" y="1706364"/>
            <a:ext cx="7080064" cy="428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24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 name="Titel 1"/>
          <p:cNvSpPr>
            <a:spLocks noGrp="1"/>
          </p:cNvSpPr>
          <p:nvPr>
            <p:ph type="ctrTitle"/>
          </p:nvPr>
        </p:nvSpPr>
        <p:spPr/>
        <p:txBody>
          <a:bodyPr/>
          <a:lstStyle/>
          <a:p>
            <a:r>
              <a:rPr lang="da-DK" dirty="0"/>
              <a:t>Tak for i dag </a:t>
            </a:r>
            <a:r>
              <a:rPr lang="da-DK" dirty="0">
                <a:sym typeface="Wingdings" panose="05000000000000000000" pitchFamily="2" charset="2"/>
              </a:rPr>
              <a:t></a:t>
            </a:r>
            <a:endParaRPr lang="da-DK" dirty="0"/>
          </a:p>
        </p:txBody>
      </p:sp>
      <p:sp>
        <p:nvSpPr>
          <p:cNvPr id="6" name="Undertitel 5"/>
          <p:cNvSpPr>
            <a:spLocks noGrp="1"/>
          </p:cNvSpPr>
          <p:nvPr>
            <p:ph type="subTitle" idx="1"/>
          </p:nvPr>
        </p:nvSpPr>
        <p:spPr/>
        <p:txBody>
          <a:bodyPr/>
          <a:lstStyle/>
          <a:p>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24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2" name="Titel 1"/>
          <p:cNvSpPr>
            <a:spLocks noGrp="1"/>
          </p:cNvSpPr>
          <p:nvPr>
            <p:ph type="title"/>
          </p:nvPr>
        </p:nvSpPr>
        <p:spPr/>
        <p:txBody>
          <a:bodyPr/>
          <a:lstStyle/>
          <a:p>
            <a:r>
              <a:rPr lang="da-DK" dirty="0"/>
              <a:t>Fokus i brancherne </a:t>
            </a:r>
            <a:endParaRPr lang="da-DK"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Undertitel 2"/>
          <p:cNvSpPr>
            <a:spLocks noGrp="1"/>
          </p:cNvSpPr>
          <p:nvPr>
            <p:ph idx="1"/>
          </p:nvPr>
        </p:nvSpPr>
        <p:spPr/>
        <p:txBody>
          <a:bodyPr>
            <a:normAutofit/>
          </a:bodyPr>
          <a:lstStyle/>
          <a:p>
            <a:r>
              <a:rPr lang="da-DK" dirty="0"/>
              <a:t>Transport af gods</a:t>
            </a:r>
          </a:p>
          <a:p>
            <a:r>
              <a:rPr lang="da-DK" dirty="0" smtClean="0"/>
              <a:t>Lager og engros</a:t>
            </a:r>
            <a:endParaRPr lang="da-DK" dirty="0"/>
          </a:p>
          <a:p>
            <a:r>
              <a:rPr lang="da-DK" dirty="0" smtClean="0"/>
              <a:t>Renovation og affald </a:t>
            </a:r>
            <a:endParaRPr lang="da-DK" dirty="0"/>
          </a:p>
          <a:p>
            <a:pPr lvl="1"/>
            <a:r>
              <a:rPr lang="da-DK" sz="2000" dirty="0" smtClean="0"/>
              <a:t>Fællesnævneren her er ulykker</a:t>
            </a:r>
            <a:endParaRPr lang="da-DK" sz="2000" dirty="0"/>
          </a:p>
          <a:p>
            <a:endParaRPr lang="da-DK" dirty="0"/>
          </a:p>
          <a:p>
            <a:r>
              <a:rPr lang="da-DK" dirty="0"/>
              <a:t>Transport af passagerer</a:t>
            </a:r>
          </a:p>
          <a:p>
            <a:pPr lvl="1"/>
            <a:r>
              <a:rPr lang="da-DK" sz="2000" dirty="0"/>
              <a:t>Psykisk arbejdsmiljø  </a:t>
            </a:r>
            <a:r>
              <a:rPr lang="da-DK" sz="2000" dirty="0" smtClean="0"/>
              <a:t>HFK/SAT/Vold</a:t>
            </a:r>
            <a:endParaRPr lang="da-DK" sz="2000" dirty="0"/>
          </a:p>
          <a:p>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91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3" name="Undertitel 2"/>
          <p:cNvSpPr>
            <a:spLocks noGrp="1"/>
          </p:cNvSpPr>
          <p:nvPr>
            <p:ph type="subTitle" idx="1"/>
          </p:nvPr>
        </p:nvSpPr>
        <p:spPr>
          <a:xfrm>
            <a:off x="683568" y="2972544"/>
            <a:ext cx="6120000" cy="1752600"/>
          </a:xfrm>
        </p:spPr>
        <p:txBody>
          <a:bodyPr>
            <a:normAutofit/>
          </a:bodyPr>
          <a:lstStyle/>
          <a:p>
            <a:endParaRPr lang="da-DK" dirty="0"/>
          </a:p>
        </p:txBody>
      </p:sp>
      <p:sp>
        <p:nvSpPr>
          <p:cNvPr id="2" name="Titel 1"/>
          <p:cNvSpPr>
            <a:spLocks noGrp="1"/>
          </p:cNvSpPr>
          <p:nvPr>
            <p:ph type="ctrTitle"/>
          </p:nvPr>
        </p:nvSpPr>
        <p:spPr>
          <a:xfrm>
            <a:off x="685800" y="764704"/>
            <a:ext cx="6120000" cy="1470025"/>
          </a:xfrm>
        </p:spPr>
        <p:txBody>
          <a:bodyPr/>
          <a:lstStyle/>
          <a:p>
            <a:pPr algn="l"/>
            <a:endParaRPr lang="da-DK"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05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57486"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a:t>Summe opgave</a:t>
            </a:r>
          </a:p>
        </p:txBody>
      </p:sp>
      <p:sp>
        <p:nvSpPr>
          <p:cNvPr id="8" name="Pladsholder til indhold 7"/>
          <p:cNvSpPr>
            <a:spLocks noGrp="1"/>
          </p:cNvSpPr>
          <p:nvPr>
            <p:ph idx="1"/>
          </p:nvPr>
        </p:nvSpPr>
        <p:spPr/>
        <p:txBody>
          <a:bodyPr/>
          <a:lstStyle/>
          <a:p>
            <a:pPr marL="0" indent="0">
              <a:buNone/>
            </a:pPr>
            <a:endParaRPr lang="da-DK" sz="4000" dirty="0" smtClean="0"/>
          </a:p>
          <a:p>
            <a:pPr marL="0" indent="0">
              <a:buNone/>
            </a:pPr>
            <a:endParaRPr lang="da-DK" sz="4000" dirty="0"/>
          </a:p>
          <a:p>
            <a:pPr marL="0" indent="0">
              <a:buNone/>
            </a:pPr>
            <a:endParaRPr lang="da-DK" sz="4000" dirty="0" smtClean="0"/>
          </a:p>
          <a:p>
            <a:pPr marL="0" indent="0" algn="ctr">
              <a:buNone/>
            </a:pPr>
            <a:r>
              <a:rPr lang="da-DK" sz="4000" dirty="0" smtClean="0"/>
              <a:t>Hvilke </a:t>
            </a:r>
            <a:r>
              <a:rPr lang="da-DK" sz="4000" dirty="0"/>
              <a:t>typer af </a:t>
            </a:r>
            <a:r>
              <a:rPr lang="da-DK" sz="4000" dirty="0" smtClean="0"/>
              <a:t>ulykker </a:t>
            </a:r>
            <a:r>
              <a:rPr lang="da-DK" sz="4000" dirty="0"/>
              <a:t>tror I, der oftest forekommer i de 4 brancher?</a:t>
            </a:r>
          </a:p>
          <a:p>
            <a:pPr marL="0" indent="0">
              <a:buNone/>
            </a:pPr>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1" name="Billede 10" descr="Billedresultat for tegninger af bier sum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354511"/>
            <a:ext cx="1772172" cy="2423778"/>
          </a:xfrm>
          <a:prstGeom prst="rect">
            <a:avLst/>
          </a:prstGeom>
          <a:noFill/>
          <a:ln>
            <a:noFill/>
          </a:ln>
        </p:spPr>
      </p:pic>
      <p:pic>
        <p:nvPicPr>
          <p:cNvPr id="12" name="Billede 11" descr="Billedresultat for tegninger af bier summe"/>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28445">
            <a:off x="6281941" y="947255"/>
            <a:ext cx="1772172" cy="2423778"/>
          </a:xfrm>
          <a:prstGeom prst="rect">
            <a:avLst/>
          </a:prstGeom>
          <a:noFill/>
          <a:ln>
            <a:noFill/>
          </a:ln>
        </p:spPr>
      </p:pic>
      <p:pic>
        <p:nvPicPr>
          <p:cNvPr id="13" name="Billede 12" descr="Billedresultat for tegninger af bier summe"/>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48879">
            <a:off x="764878" y="1084868"/>
            <a:ext cx="1772172" cy="2423778"/>
          </a:xfrm>
          <a:prstGeom prst="rect">
            <a:avLst/>
          </a:prstGeom>
          <a:noFill/>
          <a:ln>
            <a:noFill/>
          </a:ln>
        </p:spPr>
      </p:pic>
    </p:spTree>
    <p:extLst>
      <p:ext uri="{BB962C8B-B14F-4D97-AF65-F5344CB8AC3E}">
        <p14:creationId xmlns:p14="http://schemas.microsoft.com/office/powerpoint/2010/main" val="2348475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a:t>Arbejdstilsynets fokusområder</a:t>
            </a:r>
          </a:p>
        </p:txBody>
      </p:sp>
      <p:sp>
        <p:nvSpPr>
          <p:cNvPr id="8" name="Pladsholder til indhold 7"/>
          <p:cNvSpPr>
            <a:spLocks noGrp="1"/>
          </p:cNvSpPr>
          <p:nvPr>
            <p:ph idx="1"/>
          </p:nvPr>
        </p:nvSpPr>
        <p:spPr/>
        <p:txBody>
          <a:bodyPr/>
          <a:lstStyle/>
          <a:p>
            <a:endParaRPr lang="da-DK" dirty="0"/>
          </a:p>
        </p:txBody>
      </p:sp>
      <p:graphicFrame>
        <p:nvGraphicFramePr>
          <p:cNvPr id="11" name="Pladsholder til indhold 6"/>
          <p:cNvGraphicFramePr>
            <a:graphicFrameLocks/>
          </p:cNvGraphicFramePr>
          <p:nvPr>
            <p:extLst>
              <p:ext uri="{D42A27DB-BD31-4B8C-83A1-F6EECF244321}">
                <p14:modId xmlns:p14="http://schemas.microsoft.com/office/powerpoint/2010/main" val="2928034369"/>
              </p:ext>
            </p:extLst>
          </p:nvPr>
        </p:nvGraphicFramePr>
        <p:xfrm>
          <a:off x="467544" y="1268760"/>
          <a:ext cx="8229600" cy="5184886"/>
        </p:xfrm>
        <a:graphic>
          <a:graphicData uri="http://schemas.openxmlformats.org/drawingml/2006/table">
            <a:tbl>
              <a:tblPr firstRow="1" bandRow="1">
                <a:tableStyleId>{5C22544A-7EE6-4342-B048-85BDC9FD1C3A}</a:tableStyleId>
              </a:tblPr>
              <a:tblGrid>
                <a:gridCol w="4114800"/>
                <a:gridCol w="4114800"/>
              </a:tblGrid>
              <a:tr h="2382850">
                <a:tc>
                  <a:txBody>
                    <a:bodyPr/>
                    <a:lstStyle/>
                    <a:p>
                      <a:r>
                        <a:rPr lang="da-DK" sz="1600" b="1" u="sng" dirty="0" smtClean="0"/>
                        <a:t>Transport af gods </a:t>
                      </a:r>
                    </a:p>
                    <a:p>
                      <a:pPr marL="285750" indent="-285750">
                        <a:buFont typeface="Arial" panose="020B0604020202020204" pitchFamily="34" charset="0"/>
                        <a:buChar char="•"/>
                      </a:pPr>
                      <a:r>
                        <a:rPr lang="da-DK" sz="1400" b="0" dirty="0" smtClean="0"/>
                        <a:t>Ergonomi</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b="0" dirty="0" smtClean="0"/>
                        <a:t>Akut fysisk overbelastning ved løft, træk og skub af tungt gods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800" b="0" dirty="0" smtClean="0"/>
                    </a:p>
                    <a:p>
                      <a:pPr marL="285750" indent="-285750">
                        <a:buFont typeface="Arial" panose="020B0604020202020204" pitchFamily="34" charset="0"/>
                        <a:buChar char="•"/>
                      </a:pPr>
                      <a:r>
                        <a:rPr lang="da-DK" sz="1400" b="0" dirty="0" smtClean="0"/>
                        <a:t>Ulykker</a:t>
                      </a:r>
                      <a:r>
                        <a:rPr lang="da-DK" sz="1400" b="0" baseline="0" dirty="0" smtClean="0"/>
                        <a:t> </a:t>
                      </a:r>
                    </a:p>
                    <a:p>
                      <a:pPr lvl="1"/>
                      <a:r>
                        <a:rPr lang="da-DK" sz="1400" b="0" dirty="0" smtClean="0"/>
                        <a:t>Fald fra højden</a:t>
                      </a:r>
                    </a:p>
                    <a:p>
                      <a:pPr lvl="1"/>
                      <a:r>
                        <a:rPr lang="da-DK" sz="1400" b="0" dirty="0" smtClean="0"/>
                        <a:t>Ramt af nedfaldne genstande</a:t>
                      </a:r>
                    </a:p>
                    <a:p>
                      <a:pPr lvl="1"/>
                      <a:r>
                        <a:rPr lang="da-DK" sz="1400" b="0" dirty="0" smtClean="0"/>
                        <a:t>Påkørt under aflæsning</a:t>
                      </a:r>
                    </a:p>
                    <a:p>
                      <a:pPr lvl="1"/>
                      <a:r>
                        <a:rPr lang="da-DK" sz="1400" b="0" dirty="0" smtClean="0"/>
                        <a:t>Fald og snublen</a:t>
                      </a:r>
                    </a:p>
                    <a:p>
                      <a:pPr lvl="1"/>
                      <a:endParaRPr lang="da-DK" sz="800" b="0" baseline="0" dirty="0" smtClean="0"/>
                    </a:p>
                    <a:p>
                      <a:pPr marL="285750" indent="-285750">
                        <a:buFont typeface="Arial" panose="020B0604020202020204" pitchFamily="34" charset="0"/>
                        <a:buChar char="•"/>
                      </a:pPr>
                      <a:r>
                        <a:rPr lang="da-DK" sz="1400" b="0" baseline="0" dirty="0" smtClean="0"/>
                        <a:t>Psykisk  arbejdsmiljø </a:t>
                      </a:r>
                    </a:p>
                  </a:txBody>
                  <a:tcPr/>
                </a:tc>
                <a:tc>
                  <a:txBody>
                    <a:bodyPr/>
                    <a:lstStyle/>
                    <a:p>
                      <a:r>
                        <a:rPr lang="da-DK" sz="1600" u="sng" dirty="0" smtClean="0"/>
                        <a:t>Transport af passagerer</a:t>
                      </a:r>
                    </a:p>
                    <a:p>
                      <a:pPr marL="285750" indent="-285750">
                        <a:buFont typeface="Arial" panose="020B0604020202020204" pitchFamily="34" charset="0"/>
                        <a:buChar char="•"/>
                      </a:pPr>
                      <a:r>
                        <a:rPr lang="da-DK" sz="1400" b="0" dirty="0" smtClean="0"/>
                        <a:t>Ergonomi</a:t>
                      </a:r>
                    </a:p>
                    <a:p>
                      <a:r>
                        <a:rPr lang="da-DK" sz="1400" b="0" dirty="0" smtClean="0"/>
                        <a:t>            Tunge</a:t>
                      </a:r>
                      <a:r>
                        <a:rPr lang="da-DK" sz="1400" b="0" baseline="0" dirty="0" smtClean="0"/>
                        <a:t> løft </a:t>
                      </a:r>
                    </a:p>
                    <a:p>
                      <a:endParaRPr lang="da-DK" sz="800" b="0" dirty="0" smtClean="0"/>
                    </a:p>
                    <a:p>
                      <a:pPr marL="285750" indent="-285750">
                        <a:buFont typeface="Arial" panose="020B0604020202020204" pitchFamily="34" charset="0"/>
                        <a:buChar char="•"/>
                      </a:pPr>
                      <a:r>
                        <a:rPr lang="da-DK" sz="1400" b="0" dirty="0" smtClean="0"/>
                        <a:t>Ulykker</a:t>
                      </a:r>
                      <a:r>
                        <a:rPr lang="da-DK" sz="1400" b="0" baseline="0" dirty="0" smtClean="0"/>
                        <a:t> </a:t>
                      </a:r>
                    </a:p>
                    <a:p>
                      <a:r>
                        <a:rPr lang="da-DK" sz="1400" b="0" baseline="0" dirty="0" smtClean="0"/>
                        <a:t>            Fald fra liften</a:t>
                      </a:r>
                    </a:p>
                    <a:p>
                      <a:r>
                        <a:rPr lang="da-DK" sz="1400" b="0" baseline="0" dirty="0" smtClean="0"/>
                        <a:t>            Fald og snublen</a:t>
                      </a:r>
                    </a:p>
                    <a:p>
                      <a:r>
                        <a:rPr lang="da-DK" sz="1400" b="0" baseline="0" dirty="0" smtClean="0"/>
                        <a:t>            Akut overbelastning</a:t>
                      </a:r>
                    </a:p>
                    <a:p>
                      <a:endParaRPr lang="da-DK" sz="800" b="0" baseline="0" dirty="0" smtClean="0"/>
                    </a:p>
                    <a:p>
                      <a:pPr marL="285750" indent="-285750">
                        <a:buFont typeface="Arial" panose="020B0604020202020204" pitchFamily="34" charset="0"/>
                        <a:buChar char="•"/>
                      </a:pPr>
                      <a:r>
                        <a:rPr lang="da-DK" sz="1400" b="0" baseline="0" dirty="0" smtClean="0"/>
                        <a:t>Psykisk arbejdsmiljø </a:t>
                      </a:r>
                    </a:p>
                    <a:p>
                      <a:pPr lvl="1"/>
                      <a:r>
                        <a:rPr lang="da-DK" sz="1400" b="0" dirty="0" smtClean="0"/>
                        <a:t>Vold og trusler </a:t>
                      </a:r>
                    </a:p>
                    <a:p>
                      <a:pPr lvl="1"/>
                      <a:r>
                        <a:rPr lang="da-DK" sz="1400" b="0" dirty="0" smtClean="0"/>
                        <a:t>Psykisk førstehjælp </a:t>
                      </a:r>
                    </a:p>
                    <a:p>
                      <a:endParaRPr lang="da-DK" sz="1600" dirty="0"/>
                    </a:p>
                  </a:txBody>
                  <a:tcPr/>
                </a:tc>
              </a:tr>
              <a:tr h="2441686">
                <a:tc>
                  <a:txBody>
                    <a:bodyPr/>
                    <a:lstStyle/>
                    <a:p>
                      <a:r>
                        <a:rPr lang="da-DK" sz="1600" b="1" u="sng" dirty="0" smtClean="0"/>
                        <a:t>Dagrenovation / affald </a:t>
                      </a:r>
                    </a:p>
                    <a:p>
                      <a:pPr marL="285750" indent="-285750">
                        <a:buFont typeface="Arial" panose="020B0604020202020204" pitchFamily="34" charset="0"/>
                        <a:buChar char="•"/>
                      </a:pPr>
                      <a:r>
                        <a:rPr lang="da-DK" sz="1400" b="0" dirty="0" smtClean="0"/>
                        <a:t>Ergonomi</a:t>
                      </a:r>
                    </a:p>
                    <a:p>
                      <a:r>
                        <a:rPr lang="da-DK" sz="1400" b="0" dirty="0" smtClean="0"/>
                        <a:t>           Træk og skub</a:t>
                      </a:r>
                    </a:p>
                    <a:p>
                      <a:endParaRPr lang="da-DK" sz="800" b="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400" b="0" dirty="0" smtClean="0"/>
                        <a:t>Ulykker</a:t>
                      </a:r>
                      <a:r>
                        <a:rPr lang="da-DK" sz="1400" b="0" baseline="0" dirty="0" smtClean="0"/>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b="0" dirty="0" smtClean="0"/>
                        <a:t>Adgangsveje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b="0" dirty="0" smtClean="0"/>
                        <a:t>Fald fra</a:t>
                      </a:r>
                      <a:r>
                        <a:rPr lang="da-DK" sz="1400" b="0" baseline="0" dirty="0" smtClean="0"/>
                        <a:t> standplade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b="0" baseline="0" dirty="0" smtClean="0"/>
                        <a:t>Klemningsfare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800" b="0" dirty="0" smtClean="0"/>
                    </a:p>
                    <a:p>
                      <a:pPr marL="285750" indent="-285750">
                        <a:buFont typeface="Arial" panose="020B0604020202020204" pitchFamily="34" charset="0"/>
                        <a:buChar char="•"/>
                      </a:pPr>
                      <a:r>
                        <a:rPr lang="da-DK" sz="1400" b="0" dirty="0" smtClean="0"/>
                        <a:t>Biologiske</a:t>
                      </a:r>
                      <a:r>
                        <a:rPr lang="da-DK" sz="1400" b="0" baseline="0" dirty="0" smtClean="0"/>
                        <a:t> agenser </a:t>
                      </a:r>
                    </a:p>
                    <a:p>
                      <a:pPr marL="0" indent="0">
                        <a:buFont typeface="Arial" panose="020B0604020202020204" pitchFamily="34" charset="0"/>
                        <a:buNone/>
                      </a:pPr>
                      <a:endParaRPr lang="da-DK" sz="800" b="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400" b="0" baseline="0" dirty="0" smtClean="0"/>
                        <a:t>Psykisk arbejdsmiljø </a:t>
                      </a:r>
                    </a:p>
                  </a:txBody>
                  <a:tcPr/>
                </a:tc>
                <a:tc>
                  <a:txBody>
                    <a:bodyPr/>
                    <a:lstStyle/>
                    <a:p>
                      <a:r>
                        <a:rPr lang="da-DK" sz="1600" b="1" u="sng" dirty="0" smtClean="0"/>
                        <a:t>Lager/Engros</a:t>
                      </a:r>
                    </a:p>
                    <a:p>
                      <a:pPr marL="285750" indent="-285750">
                        <a:buFont typeface="Arial" panose="020B0604020202020204" pitchFamily="34" charset="0"/>
                        <a:buChar char="•"/>
                      </a:pPr>
                      <a:r>
                        <a:rPr lang="da-DK" sz="1400" b="0" dirty="0" smtClean="0"/>
                        <a:t>Ergonomi</a:t>
                      </a:r>
                    </a:p>
                    <a:p>
                      <a:pPr lvl="1"/>
                      <a:r>
                        <a:rPr lang="da-DK" sz="1400" b="0" dirty="0" smtClean="0"/>
                        <a:t>Tunge løft</a:t>
                      </a:r>
                    </a:p>
                    <a:p>
                      <a:pPr lvl="1"/>
                      <a:r>
                        <a:rPr lang="da-DK" sz="1400" b="0" dirty="0" smtClean="0"/>
                        <a:t>Daglig løftemængde</a:t>
                      </a:r>
                    </a:p>
                    <a:p>
                      <a:pPr lvl="1"/>
                      <a:endParaRPr lang="da-DK" sz="800" b="0" dirty="0" smtClean="0"/>
                    </a:p>
                    <a:p>
                      <a:pPr marL="285750" indent="-285750">
                        <a:buFont typeface="Arial" panose="020B0604020202020204" pitchFamily="34" charset="0"/>
                        <a:buChar char="•"/>
                      </a:pPr>
                      <a:r>
                        <a:rPr lang="da-DK" sz="1400" b="0" dirty="0" smtClean="0"/>
                        <a:t>Ulykker</a:t>
                      </a:r>
                      <a:r>
                        <a:rPr lang="da-DK" sz="1400" b="0" baseline="0" dirty="0" smtClean="0"/>
                        <a:t> </a:t>
                      </a:r>
                    </a:p>
                    <a:p>
                      <a:pPr lvl="1"/>
                      <a:r>
                        <a:rPr lang="da-DK" sz="1400" b="0" baseline="0" dirty="0" smtClean="0"/>
                        <a:t>Intern færdsel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b="0" baseline="0" dirty="0" smtClean="0"/>
                        <a:t>Nedstyrtning af gods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800" b="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400" b="0" baseline="0" dirty="0" smtClean="0"/>
                        <a:t>Psykisk arbejdsmiljø </a:t>
                      </a:r>
                    </a:p>
                    <a:p>
                      <a:endParaRPr lang="da-DK" sz="1600" baseline="0" dirty="0" smtClean="0"/>
                    </a:p>
                  </a:txBody>
                  <a:tcPr/>
                </a:tc>
              </a:tr>
            </a:tbl>
          </a:graphicData>
        </a:graphic>
      </p:graphicFrame>
    </p:spTree>
    <p:extLst>
      <p:ext uri="{BB962C8B-B14F-4D97-AF65-F5344CB8AC3E}">
        <p14:creationId xmlns:p14="http://schemas.microsoft.com/office/powerpoint/2010/main" val="23484759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smtClean="0"/>
              <a:t>Transport af gods</a:t>
            </a:r>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 Flyttet fra N-drev\2019\Billeder\City Container\20190812_151404_resized.jpg"/>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b="30109"/>
          <a:stretch/>
        </p:blipFill>
        <p:spPr bwMode="auto">
          <a:xfrm>
            <a:off x="467544" y="1268760"/>
            <a:ext cx="4576156" cy="2399473"/>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e 11"/>
          <p:cNvSpPr/>
          <p:nvPr/>
        </p:nvSpPr>
        <p:spPr>
          <a:xfrm flipH="1">
            <a:off x="2231739" y="21761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flipV="1">
            <a:off x="2989016" y="2515386"/>
            <a:ext cx="144016" cy="2263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Picture 4" descr="H:\- Flyttet fra N-drev\2019\Billeder\Esbjerg gods transporaktion nedstyrtning - løse træsko\20190502_115544_resized.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1803"/>
          <a:stretch/>
        </p:blipFill>
        <p:spPr bwMode="auto">
          <a:xfrm>
            <a:off x="1475656" y="3717032"/>
            <a:ext cx="4824536" cy="2399824"/>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p:nvPr/>
        </p:nvSpPr>
        <p:spPr>
          <a:xfrm>
            <a:off x="1996323" y="4951387"/>
            <a:ext cx="457200" cy="108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llipse 14"/>
          <p:cNvSpPr/>
          <p:nvPr/>
        </p:nvSpPr>
        <p:spPr>
          <a:xfrm>
            <a:off x="3671900" y="4521232"/>
            <a:ext cx="216024" cy="2638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7" name="Picture 3" descr="H:\- Flyttet fra N-drev\2019\Billeder\DSV ulykker\20190924_115757(0)_resized.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582"/>
          <a:stretch/>
        </p:blipFill>
        <p:spPr bwMode="auto">
          <a:xfrm>
            <a:off x="5287740" y="1304442"/>
            <a:ext cx="3060106" cy="4231723"/>
          </a:xfrm>
          <a:prstGeom prst="rect">
            <a:avLst/>
          </a:prstGeom>
          <a:noFill/>
          <a:extLst>
            <a:ext uri="{909E8E84-426E-40DD-AFC4-6F175D3DCCD1}">
              <a14:hiddenFill xmlns:a14="http://schemas.microsoft.com/office/drawing/2010/main">
                <a:solidFill>
                  <a:srgbClr val="FFFFFF"/>
                </a:solidFill>
              </a14:hiddenFill>
            </a:ext>
          </a:extLst>
        </p:spPr>
      </p:pic>
      <p:sp>
        <p:nvSpPr>
          <p:cNvPr id="18" name="Rektangel 17"/>
          <p:cNvSpPr/>
          <p:nvPr/>
        </p:nvSpPr>
        <p:spPr>
          <a:xfrm>
            <a:off x="3455876" y="5357122"/>
            <a:ext cx="21602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Rektangel 18"/>
          <p:cNvSpPr/>
          <p:nvPr/>
        </p:nvSpPr>
        <p:spPr>
          <a:xfrm>
            <a:off x="3671900" y="3068960"/>
            <a:ext cx="216024"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p:cNvSpPr/>
          <p:nvPr/>
        </p:nvSpPr>
        <p:spPr>
          <a:xfrm rot="20763609">
            <a:off x="7960235" y="4503989"/>
            <a:ext cx="434725" cy="128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Rektangel 20"/>
          <p:cNvSpPr/>
          <p:nvPr/>
        </p:nvSpPr>
        <p:spPr>
          <a:xfrm rot="1323183">
            <a:off x="6589233" y="2922707"/>
            <a:ext cx="606491" cy="260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llipse 15"/>
          <p:cNvSpPr/>
          <p:nvPr/>
        </p:nvSpPr>
        <p:spPr>
          <a:xfrm>
            <a:off x="6817793" y="2050531"/>
            <a:ext cx="542780" cy="567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70903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a:t>T</a:t>
            </a:r>
            <a:r>
              <a:rPr lang="da-DK" dirty="0" smtClean="0"/>
              <a:t>ransport </a:t>
            </a:r>
            <a:r>
              <a:rPr lang="da-DK" dirty="0"/>
              <a:t>af gods</a:t>
            </a:r>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sp>
        <p:nvSpPr>
          <p:cNvPr id="2" name="Pladsholder til indhold 1"/>
          <p:cNvSpPr>
            <a:spLocks noGrp="1"/>
          </p:cNvSpPr>
          <p:nvPr>
            <p:ph idx="1"/>
          </p:nvPr>
        </p:nvSpPr>
        <p:spPr/>
        <p:txBody>
          <a:bodyPr/>
          <a:lstStyle/>
          <a:p>
            <a:endParaRPr lang="da-DK" dirty="0"/>
          </a:p>
        </p:txBody>
      </p:sp>
      <p:pic>
        <p:nvPicPr>
          <p:cNvPr id="3076" name="Picture 4" descr="H:\- Flyttet fra N-drev\2017\Billeder 2017\Hyldahl transport\20171025_103124_res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736812"/>
            <a:ext cx="4320480" cy="324036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 Flyttet fra N-drev\2017\Billeder 2017\Hyldahl transport\20171025_103148_resized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960" y="2708920"/>
            <a:ext cx="4283968" cy="3212976"/>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6948264" y="3176972"/>
            <a:ext cx="288032"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p:cNvSpPr/>
          <p:nvPr/>
        </p:nvSpPr>
        <p:spPr>
          <a:xfrm>
            <a:off x="1736442" y="1916832"/>
            <a:ext cx="288032"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48475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smtClean="0"/>
              <a:t>Transport af gods</a:t>
            </a:r>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 Flyttet fra N-drev\2018\2018 billeder\Frode Laursen video\20181008_100922_resized.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161296"/>
            <a:ext cx="4509655"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 Flyttet fra N-drev\2018\2018 billeder\Frode Laursen video\20181008_101857_resiz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936" y="2564904"/>
            <a:ext cx="4427984" cy="3320988"/>
          </a:xfrm>
          <a:prstGeom prst="rect">
            <a:avLst/>
          </a:prstGeom>
          <a:noFill/>
          <a:extLst>
            <a:ext uri="{909E8E84-426E-40DD-AFC4-6F175D3DCCD1}">
              <a14:hiddenFill xmlns:a14="http://schemas.microsoft.com/office/drawing/2010/main">
                <a:solidFill>
                  <a:srgbClr val="FFFFFF"/>
                </a:solidFill>
              </a14:hiddenFill>
            </a:ext>
          </a:extLst>
        </p:spPr>
      </p:pic>
      <p:sp>
        <p:nvSpPr>
          <p:cNvPr id="13" name="Ellipse 12"/>
          <p:cNvSpPr/>
          <p:nvPr/>
        </p:nvSpPr>
        <p:spPr>
          <a:xfrm>
            <a:off x="5868144" y="3140968"/>
            <a:ext cx="144016"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p:cNvSpPr/>
          <p:nvPr/>
        </p:nvSpPr>
        <p:spPr>
          <a:xfrm>
            <a:off x="2555776" y="3795579"/>
            <a:ext cx="91440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77093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a:t>R</a:t>
            </a:r>
            <a:r>
              <a:rPr lang="da-DK" dirty="0" smtClean="0"/>
              <a:t>enovation </a:t>
            </a:r>
            <a:r>
              <a:rPr lang="da-DK" dirty="0"/>
              <a:t>og affald</a:t>
            </a:r>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 Flyttet fra N-drev\2019\Billeder\Meldgård transport AUH fjerne sikringer\20190213_092524_resiz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603874"/>
            <a:ext cx="2263606" cy="36896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 Flyttet fra N-drev\2019\Billeder\Meldgård transport AUH fjerne sikringer\20190213_092603_resiz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1680192"/>
            <a:ext cx="4716016" cy="3537012"/>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8028382" y="3212976"/>
            <a:ext cx="728531"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48475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e 8"/>
          <p:cNvGrpSpPr/>
          <p:nvPr/>
        </p:nvGrpSpPr>
        <p:grpSpPr>
          <a:xfrm>
            <a:off x="251520" y="0"/>
            <a:ext cx="8640960" cy="6862080"/>
            <a:chOff x="251520" y="0"/>
            <a:chExt cx="8640960" cy="6862080"/>
          </a:xfrm>
        </p:grpSpPr>
        <p:sp>
          <p:nvSpPr>
            <p:cNvPr id="7" name="Rektangel 6"/>
            <p:cNvSpPr/>
            <p:nvPr/>
          </p:nvSpPr>
          <p:spPr>
            <a:xfrm>
              <a:off x="251520" y="188640"/>
              <a:ext cx="8640960"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3"/>
            <p:cNvSpPr/>
            <p:nvPr/>
          </p:nvSpPr>
          <p:spPr>
            <a:xfrm>
              <a:off x="251520" y="0"/>
              <a:ext cx="8640960" cy="1886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Rektangel 4"/>
            <p:cNvSpPr/>
            <p:nvPr/>
          </p:nvSpPr>
          <p:spPr>
            <a:xfrm>
              <a:off x="251520" y="6673440"/>
              <a:ext cx="8640960" cy="1886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6" name="Titel 5"/>
          <p:cNvSpPr>
            <a:spLocks noGrp="1"/>
          </p:cNvSpPr>
          <p:nvPr>
            <p:ph type="title"/>
          </p:nvPr>
        </p:nvSpPr>
        <p:spPr/>
        <p:txBody>
          <a:bodyPr/>
          <a:lstStyle/>
          <a:p>
            <a:r>
              <a:rPr lang="da-DK" dirty="0" smtClean="0"/>
              <a:t>Renovation og affald</a:t>
            </a:r>
            <a:endParaRPr lang="da-DK" dirty="0"/>
          </a:p>
        </p:txBody>
      </p:sp>
      <p:pic>
        <p:nvPicPr>
          <p:cNvPr id="1026" name="Picture 2" descr="C:\Users\b009888\Desktop\pp\Aktiv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6021288"/>
            <a:ext cx="2088232" cy="4862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 Flyttet fra N-drev\2017\2016\Billeder 2016\Meldgaard Kolding\IMAG34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911" y="2132856"/>
            <a:ext cx="456676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 Flyttet fra N-drev\2018\2018 billeder\Meldgard ulykke hundehegn\20180412_132210_resiz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1628800"/>
            <a:ext cx="3363838" cy="4485118"/>
          </a:xfrm>
          <a:prstGeom prst="rect">
            <a:avLst/>
          </a:prstGeom>
          <a:noFill/>
          <a:extLst>
            <a:ext uri="{909E8E84-426E-40DD-AFC4-6F175D3DCCD1}">
              <a14:hiddenFill xmlns:a14="http://schemas.microsoft.com/office/drawing/2010/main">
                <a:solidFill>
                  <a:srgbClr val="FFFFFF"/>
                </a:solidFill>
              </a14:hiddenFill>
            </a:ext>
          </a:extLst>
        </p:spPr>
      </p:pic>
      <p:sp>
        <p:nvSpPr>
          <p:cNvPr id="12" name="Ellipse 11"/>
          <p:cNvSpPr/>
          <p:nvPr/>
        </p:nvSpPr>
        <p:spPr>
          <a:xfrm>
            <a:off x="2617346" y="2875273"/>
            <a:ext cx="267156"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337388534"/>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1651</TotalTime>
  <Words>980</Words>
  <Application>Microsoft Office PowerPoint</Application>
  <PresentationFormat>Skærmshow (4:3)</PresentationFormat>
  <Paragraphs>190</Paragraphs>
  <Slides>20</Slides>
  <Notes>20</Notes>
  <HiddenSlides>0</HiddenSlides>
  <MMClips>0</MMClips>
  <ScaleCrop>false</ScaleCrop>
  <HeadingPairs>
    <vt:vector size="4" baseType="variant">
      <vt:variant>
        <vt:lpstr>Tema</vt:lpstr>
      </vt:variant>
      <vt:variant>
        <vt:i4>1</vt:i4>
      </vt:variant>
      <vt:variant>
        <vt:lpstr>Diastitler</vt:lpstr>
      </vt:variant>
      <vt:variant>
        <vt:i4>20</vt:i4>
      </vt:variant>
    </vt:vector>
  </HeadingPairs>
  <TitlesOfParts>
    <vt:vector size="21" baseType="lpstr">
      <vt:lpstr>Kontortema</vt:lpstr>
      <vt:lpstr>BAU transport og engros årskonference  2019</vt:lpstr>
      <vt:lpstr>Fokus i brancherne </vt:lpstr>
      <vt:lpstr>Summe opgave</vt:lpstr>
      <vt:lpstr>Arbejdstilsynets fokusområder</vt:lpstr>
      <vt:lpstr>Transport af gods</vt:lpstr>
      <vt:lpstr>Transport af gods</vt:lpstr>
      <vt:lpstr>Transport af gods</vt:lpstr>
      <vt:lpstr>Renovation og affald</vt:lpstr>
      <vt:lpstr>Renovation og affald</vt:lpstr>
      <vt:lpstr>Renovation og affald</vt:lpstr>
      <vt:lpstr>Transport af passagerer</vt:lpstr>
      <vt:lpstr>Transport af passagerer</vt:lpstr>
      <vt:lpstr>Lager og engros</vt:lpstr>
      <vt:lpstr>Lager og engros</vt:lpstr>
      <vt:lpstr>PowerPoint-præsentation</vt:lpstr>
      <vt:lpstr>Instruktions- og tilsynspligt </vt:lpstr>
      <vt:lpstr> Behovet for tilsyn skal arbejdsgiveren bl.a. vurdere ud fra: </vt:lpstr>
      <vt:lpstr>Spørgsmål ?</vt:lpstr>
      <vt:lpstr>Tak for i dag </vt:lpstr>
      <vt:lpstr>PowerPoint-præsentation</vt:lpstr>
    </vt:vector>
  </TitlesOfParts>
  <Company>Statens 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Bau Transport og engros årskonference 2019</dc:title>
  <dc:creator>Mette Toftelund Larsen</dc:creator>
  <cp:lastModifiedBy>Susanne Kari Petersen</cp:lastModifiedBy>
  <cp:revision>54</cp:revision>
  <dcterms:created xsi:type="dcterms:W3CDTF">2019-10-03T09:30:37Z</dcterms:created>
  <dcterms:modified xsi:type="dcterms:W3CDTF">2019-10-22T05:32:23Z</dcterms:modified>
</cp:coreProperties>
</file>